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3" r:id="rId2"/>
    <p:sldMasterId id="2147483685" r:id="rId3"/>
    <p:sldMasterId id="2147483697" r:id="rId4"/>
    <p:sldMasterId id="2147483709" r:id="rId5"/>
    <p:sldMasterId id="2147483718" r:id="rId6"/>
  </p:sldMasterIdLst>
  <p:notesMasterIdLst>
    <p:notesMasterId r:id="rId36"/>
  </p:notesMasterIdLst>
  <p:sldIdLst>
    <p:sldId id="995" r:id="rId7"/>
    <p:sldId id="1244" r:id="rId8"/>
    <p:sldId id="1013" r:id="rId9"/>
    <p:sldId id="702" r:id="rId10"/>
    <p:sldId id="1178" r:id="rId11"/>
    <p:sldId id="257" r:id="rId12"/>
    <p:sldId id="714" r:id="rId13"/>
    <p:sldId id="1214" r:id="rId14"/>
    <p:sldId id="1296" r:id="rId15"/>
    <p:sldId id="1245" r:id="rId16"/>
    <p:sldId id="1287" r:id="rId17"/>
    <p:sldId id="1297" r:id="rId18"/>
    <p:sldId id="769" r:id="rId19"/>
    <p:sldId id="1294" r:id="rId20"/>
    <p:sldId id="1190" r:id="rId21"/>
    <p:sldId id="1189" r:id="rId22"/>
    <p:sldId id="1191" r:id="rId23"/>
    <p:sldId id="1298" r:id="rId24"/>
    <p:sldId id="822" r:id="rId25"/>
    <p:sldId id="1249" r:id="rId26"/>
    <p:sldId id="1248" r:id="rId27"/>
    <p:sldId id="1247" r:id="rId28"/>
    <p:sldId id="1250" r:id="rId29"/>
    <p:sldId id="1295" r:id="rId30"/>
    <p:sldId id="1299" r:id="rId31"/>
    <p:sldId id="1015" r:id="rId32"/>
    <p:sldId id="1278" r:id="rId33"/>
    <p:sldId id="1291" r:id="rId34"/>
    <p:sldId id="1147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B5777B9-3CC3-5A41-BED6-6FC88505895A}">
          <p14:sldIdLst>
            <p14:sldId id="995"/>
            <p14:sldId id="1244"/>
            <p14:sldId id="1013"/>
            <p14:sldId id="702"/>
            <p14:sldId id="1178"/>
            <p14:sldId id="257"/>
            <p14:sldId id="714"/>
            <p14:sldId id="1214"/>
            <p14:sldId id="1296"/>
            <p14:sldId id="1245"/>
            <p14:sldId id="1287"/>
            <p14:sldId id="1297"/>
            <p14:sldId id="769"/>
            <p14:sldId id="1294"/>
            <p14:sldId id="1190"/>
            <p14:sldId id="1189"/>
            <p14:sldId id="1191"/>
            <p14:sldId id="1298"/>
            <p14:sldId id="822"/>
            <p14:sldId id="1249"/>
            <p14:sldId id="1248"/>
            <p14:sldId id="1247"/>
            <p14:sldId id="1250"/>
            <p14:sldId id="1295"/>
            <p14:sldId id="1299"/>
            <p14:sldId id="1015"/>
            <p14:sldId id="1278"/>
            <p14:sldId id="1291"/>
            <p14:sldId id="114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sslemont" initials="S" lastIdx="49" clrIdx="0"/>
  <p:cmAuthor id="2" name="sophie esslemont" initials="se" lastIdx="3" clrIdx="1"/>
  <p:cmAuthor id="3" name="georgie emery" initials="ge" lastIdx="1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88EF"/>
    <a:srgbClr val="DDE8F6"/>
    <a:srgbClr val="F9ADB3"/>
    <a:srgbClr val="FFB1B6"/>
    <a:srgbClr val="DF6068"/>
    <a:srgbClr val="FFD3D6"/>
    <a:srgbClr val="F8AEB5"/>
    <a:srgbClr val="F7ADB4"/>
    <a:srgbClr val="FFFFCC"/>
    <a:srgbClr val="C9F3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4C6EFC-9F4E-400A-82E2-4F9752824315}" v="2" dt="2020-05-06T17:49:01.4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155" autoAdjust="0"/>
    <p:restoredTop sz="80141" autoAdjust="0"/>
  </p:normalViewPr>
  <p:slideViewPr>
    <p:cSldViewPr snapToGrid="0" snapToObjects="1">
      <p:cViewPr varScale="1">
        <p:scale>
          <a:sx n="58" d="100"/>
          <a:sy n="58" d="100"/>
        </p:scale>
        <p:origin x="111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microsoft.com/office/2015/10/relationships/revisionInfo" Target="revisionInfo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F639A9-0CD2-2744-B770-EA455BEF754E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F1A601-D8BD-B040-ABA4-FE93694EBC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485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icons8.com/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mp.com/news/world/europe/article/3089935/black-lives-matter-protests-show-world-has-reached-tipping-point" TargetMode="External"/><Relationship Id="rId7" Type="http://schemas.openxmlformats.org/officeDocument/2006/relationships/hyperlink" Target="https://www.highsnobiety.com/p/john-boyega-speech-black-lives-matter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thetimes.co.uk/article/captain-tom-moore-on-track-to-score-no-1-single-3ln8fsls3" TargetMode="External"/><Relationship Id="rId5" Type="http://schemas.openxmlformats.org/officeDocument/2006/relationships/hyperlink" Target="https://www.vanityfair.com/style/2020/06/kate-middleton-mental-health-student-assembly" TargetMode="External"/><Relationship Id="rId4" Type="http://schemas.openxmlformats.org/officeDocument/2006/relationships/hyperlink" Target="https://edition.cnn.com/2020/06/17/football/marcus-rashford-free-school-meals-u-turn-spt-intl/index.html" TargetMode="Externa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mp.com/news/world/europe/article/3089935/black-lives-matter-protests-show-world-has-reached-tipping-point" TargetMode="External"/><Relationship Id="rId7" Type="http://schemas.openxmlformats.org/officeDocument/2006/relationships/hyperlink" Target="https://www.highsnobiety.com/p/john-boyega-speech-black-lives-matter/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thetimes.co.uk/article/captain-tom-moore-on-track-to-score-no-1-single-3ln8fsls3" TargetMode="External"/><Relationship Id="rId5" Type="http://schemas.openxmlformats.org/officeDocument/2006/relationships/hyperlink" Target="https://www.vanityfair.com/style/2020/06/kate-middleton-mental-health-student-assembly" TargetMode="External"/><Relationship Id="rId4" Type="http://schemas.openxmlformats.org/officeDocument/2006/relationships/hyperlink" Target="https://edition.cnn.com/2020/06/17/football/marcus-rashford-free-school-meals-u-turn-spt-intl/index.html" TargetMode="Externa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id-expo.com/blog/240-comic-relief-and-the-power-of-celebrity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thirdsector.co.uk/people-say-celebrity-endorsement-does-not-affect-donation-decisions/fundraising/article/1459568" TargetMode="Externa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MarcusRashford/status/1272302819819823105" TargetMode="External"/><Relationship Id="rId7" Type="http://schemas.openxmlformats.org/officeDocument/2006/relationships/hyperlink" Target="https://toppng.com/clipart-resolution-19033289-marcus-rashford-2016-PNG-free-PNG-Images_170346?search-result=seaweed-clipart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nme.com/news/music/marcus-rashford-helped-by-jay-zs-roc-nation-in-successful-school-meals-fight-2693919" TargetMode="External"/><Relationship Id="rId5" Type="http://schemas.openxmlformats.org/officeDocument/2006/relationships/hyperlink" Target="https://www.bbc.co.uk/news/explainers-53053337" TargetMode="External"/><Relationship Id="rId4" Type="http://schemas.openxmlformats.org/officeDocument/2006/relationships/hyperlink" Target="https://www.bbc.co.uk/news/uk-53073977" TargetMode="Externa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te.ie/entertainment/2019/1111/1090073-6-celebrities-championing-climate-change/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plantbasednews.org/news/greta-thunberg-celebrities-face-climate-crisis" TargetMode="External"/><Relationship Id="rId5" Type="http://schemas.openxmlformats.org/officeDocument/2006/relationships/hyperlink" Target="https://www.walesonline.co.uk/news/uk-news/celebrities-who-leading-way-climate-17556887" TargetMode="External"/><Relationship Id="rId4" Type="http://schemas.openxmlformats.org/officeDocument/2006/relationships/hyperlink" Target="https://en.wikipedia.org/wiki/Climate_Change_%E2%80%93_The_Facts" TargetMode="External"/></Relationships>
</file>

<file path=ppt/notesSlides/_rels/notes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bc.co.uk/news/av/entertainment-arts-52339204/captain-tom-moore-teams-up-with-singer-michael-ball-in-charity-release" TargetMode="External"/><Relationship Id="rId3" Type="http://schemas.openxmlformats.org/officeDocument/2006/relationships/hyperlink" Target="https://www.justgiving.com/associationofnhscharities" TargetMode="External"/><Relationship Id="rId7" Type="http://schemas.openxmlformats.org/officeDocument/2006/relationships/hyperlink" Target="https://www.bbc.co.uk/news/uk-england-beds-bucks-herts-52735192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hellomagazine.com/celebrities/gallery/2020041788230/celebrities-gemma-atkinson-holly-willoughby-support-captain-tom-moore/1/" TargetMode="External"/><Relationship Id="rId5" Type="http://schemas.openxmlformats.org/officeDocument/2006/relationships/hyperlink" Target="https://escxtra.com/2020/04/24/michael-ball-tom-moore-number-1/" TargetMode="External"/><Relationship Id="rId4" Type="http://schemas.openxmlformats.org/officeDocument/2006/relationships/hyperlink" Target="https://www.dailymail.co.uk/tvshowbiz/article-8225797/David-Beckham-leads-celebrity-tributes-truly-inspiring-WWII-hero-Captain-Tom-Moore-99.html" TargetMode="External"/><Relationship Id="rId9" Type="http://schemas.openxmlformats.org/officeDocument/2006/relationships/hyperlink" Target="https://en.wikipedia.org/wiki/Captain_Tom#Number_one_single" TargetMode="Externa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sun.co.uk/fabulous/3222778/heads-together-charity-kate-middleton-prince-william-harry-world-mental-health-day-work-campaign/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EB792-E9EA-4253-81C2-67B8A5021DEC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9353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Images: </a:t>
            </a:r>
          </a:p>
          <a:p>
            <a:pPr marL="228600" indent="-228600">
              <a:buAutoNum type="arabicParenR"/>
            </a:pPr>
            <a:r>
              <a:rPr lang="en-GB" dirty="0">
                <a:hlinkClick r:id="rId3"/>
              </a:rPr>
              <a:t>https://icons8.com/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71ECA5-388D-43C5-81FB-96DD17562AC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1370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A601-D8BD-B040-ABA4-FE93694EBCF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486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Images</a:t>
            </a:r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3"/>
              </a:rPr>
              <a:t>https://</a:t>
            </a:r>
            <a:r>
              <a:rPr lang="en-GB" dirty="0" err="1">
                <a:hlinkClick r:id="rId3"/>
              </a:rPr>
              <a:t>www.scmp.com</a:t>
            </a:r>
            <a:r>
              <a:rPr lang="en-GB" dirty="0">
                <a:hlinkClick r:id="rId3"/>
              </a:rPr>
              <a:t>/news/world/</a:t>
            </a:r>
            <a:r>
              <a:rPr lang="en-GB" dirty="0" err="1">
                <a:hlinkClick r:id="rId3"/>
              </a:rPr>
              <a:t>europe</a:t>
            </a:r>
            <a:r>
              <a:rPr lang="en-GB" dirty="0">
                <a:hlinkClick r:id="rId3"/>
              </a:rPr>
              <a:t>/article/3089935/black-lives-matter-protests-show-world-has-reached-tipping-point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4"/>
              </a:rPr>
              <a:t>https://</a:t>
            </a:r>
            <a:r>
              <a:rPr lang="en-GB" dirty="0" err="1">
                <a:hlinkClick r:id="rId4"/>
              </a:rPr>
              <a:t>edition.cnn.com</a:t>
            </a:r>
            <a:r>
              <a:rPr lang="en-GB" dirty="0">
                <a:hlinkClick r:id="rId4"/>
              </a:rPr>
              <a:t>/2020/06/17/football/</a:t>
            </a:r>
            <a:r>
              <a:rPr lang="en-GB" dirty="0" err="1">
                <a:hlinkClick r:id="rId4"/>
              </a:rPr>
              <a:t>marcus</a:t>
            </a:r>
            <a:r>
              <a:rPr lang="en-GB" dirty="0">
                <a:hlinkClick r:id="rId4"/>
              </a:rPr>
              <a:t>-</a:t>
            </a:r>
            <a:r>
              <a:rPr lang="en-GB" dirty="0" err="1">
                <a:hlinkClick r:id="rId4"/>
              </a:rPr>
              <a:t>rashford</a:t>
            </a:r>
            <a:r>
              <a:rPr lang="en-GB" dirty="0">
                <a:hlinkClick r:id="rId4"/>
              </a:rPr>
              <a:t>-free-school-meals-</a:t>
            </a:r>
            <a:r>
              <a:rPr lang="en-GB" dirty="0" err="1">
                <a:hlinkClick r:id="rId4"/>
              </a:rPr>
              <a:t>u-turn</a:t>
            </a:r>
            <a:r>
              <a:rPr lang="en-GB" dirty="0">
                <a:hlinkClick r:id="rId4"/>
              </a:rPr>
              <a:t>-</a:t>
            </a:r>
            <a:r>
              <a:rPr lang="en-GB" dirty="0" err="1">
                <a:hlinkClick r:id="rId4"/>
              </a:rPr>
              <a:t>spt-intl</a:t>
            </a:r>
            <a:r>
              <a:rPr lang="en-GB" dirty="0">
                <a:hlinkClick r:id="rId4"/>
              </a:rPr>
              <a:t>/</a:t>
            </a:r>
            <a:r>
              <a:rPr lang="en-GB" dirty="0" err="1">
                <a:hlinkClick r:id="rId4"/>
              </a:rPr>
              <a:t>index.html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5"/>
              </a:rPr>
              <a:t>https://</a:t>
            </a:r>
            <a:r>
              <a:rPr lang="en-GB" dirty="0" err="1">
                <a:hlinkClick r:id="rId5"/>
              </a:rPr>
              <a:t>www.vanityfair.com</a:t>
            </a:r>
            <a:r>
              <a:rPr lang="en-GB" dirty="0">
                <a:hlinkClick r:id="rId5"/>
              </a:rPr>
              <a:t>/style/2020/06/</a:t>
            </a:r>
            <a:r>
              <a:rPr lang="en-GB" dirty="0" err="1">
                <a:hlinkClick r:id="rId5"/>
              </a:rPr>
              <a:t>kate</a:t>
            </a:r>
            <a:r>
              <a:rPr lang="en-GB" dirty="0">
                <a:hlinkClick r:id="rId5"/>
              </a:rPr>
              <a:t>-</a:t>
            </a:r>
            <a:r>
              <a:rPr lang="en-GB" dirty="0" err="1">
                <a:hlinkClick r:id="rId5"/>
              </a:rPr>
              <a:t>middleton</a:t>
            </a:r>
            <a:r>
              <a:rPr lang="en-GB" dirty="0">
                <a:hlinkClick r:id="rId5"/>
              </a:rPr>
              <a:t>-mental-health-student-assembly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6"/>
              </a:rPr>
              <a:t>https://</a:t>
            </a:r>
            <a:r>
              <a:rPr lang="en-GB" dirty="0" err="1">
                <a:hlinkClick r:id="rId6"/>
              </a:rPr>
              <a:t>www.thetimes.co.uk</a:t>
            </a:r>
            <a:r>
              <a:rPr lang="en-GB" dirty="0">
                <a:hlinkClick r:id="rId6"/>
              </a:rPr>
              <a:t>/article/captain-tom-</a:t>
            </a:r>
            <a:r>
              <a:rPr lang="en-GB" dirty="0" err="1">
                <a:hlinkClick r:id="rId6"/>
              </a:rPr>
              <a:t>moore</a:t>
            </a:r>
            <a:r>
              <a:rPr lang="en-GB" dirty="0">
                <a:hlinkClick r:id="rId6"/>
              </a:rPr>
              <a:t>-on-track-to-score-no-1-single-</a:t>
            </a:r>
            <a:r>
              <a:rPr lang="en-GB" dirty="0" err="1">
                <a:hlinkClick r:id="rId6"/>
              </a:rPr>
              <a:t>3ln8fsls3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7"/>
              </a:rPr>
              <a:t>https://</a:t>
            </a:r>
            <a:r>
              <a:rPr lang="en-GB" dirty="0" err="1">
                <a:hlinkClick r:id="rId7"/>
              </a:rPr>
              <a:t>www.highsnobiety.com</a:t>
            </a:r>
            <a:r>
              <a:rPr lang="en-GB" dirty="0">
                <a:hlinkClick r:id="rId7"/>
              </a:rPr>
              <a:t>/p/john-</a:t>
            </a:r>
            <a:r>
              <a:rPr lang="en-GB" dirty="0" err="1">
                <a:hlinkClick r:id="rId7"/>
              </a:rPr>
              <a:t>boyega</a:t>
            </a:r>
            <a:r>
              <a:rPr lang="en-GB" dirty="0">
                <a:hlinkClick r:id="rId7"/>
              </a:rPr>
              <a:t>-speech-black-lives-matter/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endParaRPr lang="en-GB" b="0" dirty="0"/>
          </a:p>
          <a:p>
            <a:pPr marL="228600" indent="-228600">
              <a:buFont typeface="+mj-lt"/>
              <a:buAutoNum type="arabicParenR"/>
            </a:pPr>
            <a:endParaRPr lang="en-GB" b="0" dirty="0"/>
          </a:p>
          <a:p>
            <a:pPr marL="0" indent="0">
              <a:buFont typeface="+mj-lt"/>
              <a:buNone/>
            </a:pPr>
            <a:r>
              <a:rPr lang="en-GB" b="0" dirty="0"/>
              <a:t>References</a:t>
            </a:r>
          </a:p>
          <a:p>
            <a:pPr marL="228600" indent="-228600">
              <a:buFont typeface="+mj-lt"/>
              <a:buAutoNum type="arabicParenR"/>
            </a:pPr>
            <a:r>
              <a:rPr lang="en-GB" b="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F99BA-43AD-B845-8E67-BF48FDFD6E9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549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Images</a:t>
            </a:r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3"/>
              </a:rPr>
              <a:t>https://</a:t>
            </a:r>
            <a:r>
              <a:rPr lang="en-GB" dirty="0" err="1">
                <a:hlinkClick r:id="rId3"/>
              </a:rPr>
              <a:t>www.scmp.com</a:t>
            </a:r>
            <a:r>
              <a:rPr lang="en-GB" dirty="0">
                <a:hlinkClick r:id="rId3"/>
              </a:rPr>
              <a:t>/news/world/</a:t>
            </a:r>
            <a:r>
              <a:rPr lang="en-GB" dirty="0" err="1">
                <a:hlinkClick r:id="rId3"/>
              </a:rPr>
              <a:t>europe</a:t>
            </a:r>
            <a:r>
              <a:rPr lang="en-GB" dirty="0">
                <a:hlinkClick r:id="rId3"/>
              </a:rPr>
              <a:t>/article/3089935/black-lives-matter-protests-show-world-has-reached-tipping-point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4"/>
              </a:rPr>
              <a:t>https://</a:t>
            </a:r>
            <a:r>
              <a:rPr lang="en-GB" dirty="0" err="1">
                <a:hlinkClick r:id="rId4"/>
              </a:rPr>
              <a:t>edition.cnn.com</a:t>
            </a:r>
            <a:r>
              <a:rPr lang="en-GB" dirty="0">
                <a:hlinkClick r:id="rId4"/>
              </a:rPr>
              <a:t>/2020/06/17/football/</a:t>
            </a:r>
            <a:r>
              <a:rPr lang="en-GB" dirty="0" err="1">
                <a:hlinkClick r:id="rId4"/>
              </a:rPr>
              <a:t>marcus</a:t>
            </a:r>
            <a:r>
              <a:rPr lang="en-GB" dirty="0">
                <a:hlinkClick r:id="rId4"/>
              </a:rPr>
              <a:t>-</a:t>
            </a:r>
            <a:r>
              <a:rPr lang="en-GB" dirty="0" err="1">
                <a:hlinkClick r:id="rId4"/>
              </a:rPr>
              <a:t>rashford</a:t>
            </a:r>
            <a:r>
              <a:rPr lang="en-GB" dirty="0">
                <a:hlinkClick r:id="rId4"/>
              </a:rPr>
              <a:t>-free-school-meals-</a:t>
            </a:r>
            <a:r>
              <a:rPr lang="en-GB" dirty="0" err="1">
                <a:hlinkClick r:id="rId4"/>
              </a:rPr>
              <a:t>u-turn</a:t>
            </a:r>
            <a:r>
              <a:rPr lang="en-GB" dirty="0">
                <a:hlinkClick r:id="rId4"/>
              </a:rPr>
              <a:t>-</a:t>
            </a:r>
            <a:r>
              <a:rPr lang="en-GB" dirty="0" err="1">
                <a:hlinkClick r:id="rId4"/>
              </a:rPr>
              <a:t>spt-intl</a:t>
            </a:r>
            <a:r>
              <a:rPr lang="en-GB" dirty="0">
                <a:hlinkClick r:id="rId4"/>
              </a:rPr>
              <a:t>/</a:t>
            </a:r>
            <a:r>
              <a:rPr lang="en-GB" dirty="0" err="1">
                <a:hlinkClick r:id="rId4"/>
              </a:rPr>
              <a:t>index.html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5"/>
              </a:rPr>
              <a:t>https://</a:t>
            </a:r>
            <a:r>
              <a:rPr lang="en-GB" dirty="0" err="1">
                <a:hlinkClick r:id="rId5"/>
              </a:rPr>
              <a:t>www.vanityfair.com</a:t>
            </a:r>
            <a:r>
              <a:rPr lang="en-GB" dirty="0">
                <a:hlinkClick r:id="rId5"/>
              </a:rPr>
              <a:t>/style/2020/06/</a:t>
            </a:r>
            <a:r>
              <a:rPr lang="en-GB" dirty="0" err="1">
                <a:hlinkClick r:id="rId5"/>
              </a:rPr>
              <a:t>kate</a:t>
            </a:r>
            <a:r>
              <a:rPr lang="en-GB" dirty="0">
                <a:hlinkClick r:id="rId5"/>
              </a:rPr>
              <a:t>-</a:t>
            </a:r>
            <a:r>
              <a:rPr lang="en-GB" dirty="0" err="1">
                <a:hlinkClick r:id="rId5"/>
              </a:rPr>
              <a:t>middleton</a:t>
            </a:r>
            <a:r>
              <a:rPr lang="en-GB" dirty="0">
                <a:hlinkClick r:id="rId5"/>
              </a:rPr>
              <a:t>-mental-health-student-assembly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6"/>
              </a:rPr>
              <a:t>https://</a:t>
            </a:r>
            <a:r>
              <a:rPr lang="en-GB" dirty="0" err="1">
                <a:hlinkClick r:id="rId6"/>
              </a:rPr>
              <a:t>www.thetimes.co.uk</a:t>
            </a:r>
            <a:r>
              <a:rPr lang="en-GB" dirty="0">
                <a:hlinkClick r:id="rId6"/>
              </a:rPr>
              <a:t>/article/captain-tom-</a:t>
            </a:r>
            <a:r>
              <a:rPr lang="en-GB" dirty="0" err="1">
                <a:hlinkClick r:id="rId6"/>
              </a:rPr>
              <a:t>moore</a:t>
            </a:r>
            <a:r>
              <a:rPr lang="en-GB" dirty="0">
                <a:hlinkClick r:id="rId6"/>
              </a:rPr>
              <a:t>-on-track-to-score-no-1-single-</a:t>
            </a:r>
            <a:r>
              <a:rPr lang="en-GB" dirty="0" err="1">
                <a:hlinkClick r:id="rId6"/>
              </a:rPr>
              <a:t>3ln8fsls3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7"/>
              </a:rPr>
              <a:t>https://</a:t>
            </a:r>
            <a:r>
              <a:rPr lang="en-GB" dirty="0" err="1">
                <a:hlinkClick r:id="rId7"/>
              </a:rPr>
              <a:t>www.highsnobiety.com</a:t>
            </a:r>
            <a:r>
              <a:rPr lang="en-GB" dirty="0">
                <a:hlinkClick r:id="rId7"/>
              </a:rPr>
              <a:t>/p/john-</a:t>
            </a:r>
            <a:r>
              <a:rPr lang="en-GB" dirty="0" err="1">
                <a:hlinkClick r:id="rId7"/>
              </a:rPr>
              <a:t>boyega</a:t>
            </a:r>
            <a:r>
              <a:rPr lang="en-GB" dirty="0">
                <a:hlinkClick r:id="rId7"/>
              </a:rPr>
              <a:t>-speech-black-lives-matter/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endParaRPr lang="en-GB" b="0" dirty="0"/>
          </a:p>
          <a:p>
            <a:pPr marL="228600" indent="-228600">
              <a:buFont typeface="+mj-lt"/>
              <a:buAutoNum type="arabicParenR"/>
            </a:pPr>
            <a:endParaRPr lang="en-GB" b="0" dirty="0"/>
          </a:p>
          <a:p>
            <a:pPr marL="0" indent="0">
              <a:buFont typeface="+mj-lt"/>
              <a:buNone/>
            </a:pPr>
            <a:r>
              <a:rPr lang="en-GB" b="0" dirty="0"/>
              <a:t>References</a:t>
            </a:r>
          </a:p>
          <a:p>
            <a:pPr marL="228600" indent="-228600">
              <a:buFont typeface="+mj-lt"/>
              <a:buAutoNum type="arabicParenR"/>
            </a:pPr>
            <a:r>
              <a:rPr lang="en-GB" b="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F99BA-43AD-B845-8E67-BF48FDFD6E9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8215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A601-D8BD-B040-ABA4-FE93694EBCF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2673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EB792-E9EA-4253-81C2-67B8A5021DEC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7313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Parent/Carer Note: </a:t>
            </a:r>
            <a:r>
              <a:rPr lang="en-GB" b="0" dirty="0"/>
              <a:t>This week’s home learning pack contains additional resources about Mental Health Awareness.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Images:</a:t>
            </a:r>
          </a:p>
          <a:p>
            <a:pPr marL="228600" indent="-228600">
              <a:buAutoNum type="arabicParenR"/>
            </a:pPr>
            <a:r>
              <a:rPr lang="en-GB" dirty="0"/>
              <a:t>iStock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4641B7-47AA-47D8-B43F-D519369C48F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167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EB792-E9EA-4253-81C2-67B8A5021DEC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75804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US" b="0" dirty="0"/>
          </a:p>
          <a:p>
            <a:endParaRPr lang="en-US" b="0" dirty="0"/>
          </a:p>
          <a:p>
            <a:r>
              <a:rPr lang="en-US" b="0" dirty="0"/>
              <a:t>References: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A601-D8BD-B040-ABA4-FE93694EBCF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27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Images</a:t>
            </a:r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3"/>
              </a:rPr>
              <a:t>https://</a:t>
            </a:r>
            <a:r>
              <a:rPr lang="en-GB" dirty="0" err="1">
                <a:hlinkClick r:id="rId3"/>
              </a:rPr>
              <a:t>www.aid-expo.com</a:t>
            </a:r>
            <a:r>
              <a:rPr lang="en-GB" dirty="0">
                <a:hlinkClick r:id="rId3"/>
              </a:rPr>
              <a:t>/blog/240-comic-relief-and-the-power-of-celebrity</a:t>
            </a:r>
            <a:endParaRPr lang="en-GB" b="0" dirty="0"/>
          </a:p>
          <a:p>
            <a:pPr marL="228600" indent="-228600">
              <a:buFont typeface="+mj-lt"/>
              <a:buAutoNum type="arabicParenR"/>
            </a:pPr>
            <a:r>
              <a:rPr lang="en-GB" b="0" dirty="0" err="1"/>
              <a:t>Icon8</a:t>
            </a:r>
            <a:endParaRPr lang="en-GB" b="0" dirty="0"/>
          </a:p>
          <a:p>
            <a:pPr marL="228600" indent="-228600">
              <a:buFont typeface="+mj-lt"/>
              <a:buAutoNum type="arabicParenR"/>
            </a:pPr>
            <a:endParaRPr lang="en-GB" b="0" dirty="0"/>
          </a:p>
          <a:p>
            <a:pPr marL="0" indent="0">
              <a:buFont typeface="+mj-lt"/>
              <a:buNone/>
            </a:pPr>
            <a:r>
              <a:rPr lang="en-GB" b="0" dirty="0"/>
              <a:t>References</a:t>
            </a:r>
          </a:p>
          <a:p>
            <a:pPr marL="228600" indent="-228600">
              <a:buFont typeface="+mj-lt"/>
              <a:buAutoNum type="arabicParenR"/>
            </a:pPr>
            <a:r>
              <a:rPr lang="en-GB" b="0" dirty="0"/>
              <a:t> </a:t>
            </a:r>
            <a:r>
              <a:rPr lang="en-GB" dirty="0">
                <a:hlinkClick r:id="rId4"/>
              </a:rPr>
              <a:t>https://</a:t>
            </a:r>
            <a:r>
              <a:rPr lang="en-GB" dirty="0" err="1">
                <a:hlinkClick r:id="rId4"/>
              </a:rPr>
              <a:t>www.thirdsector.co.uk</a:t>
            </a:r>
            <a:r>
              <a:rPr lang="en-GB" dirty="0">
                <a:hlinkClick r:id="rId4"/>
              </a:rPr>
              <a:t>/people-say-celebrity-endorsement-does-not-affect-donation-decisions/fundraising/article/1459568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F99BA-43AD-B845-8E67-BF48FDFD6E9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0288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EB792-E9EA-4253-81C2-67B8A5021DEC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7597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US" b="0" dirty="0"/>
          </a:p>
          <a:p>
            <a:r>
              <a:rPr lang="en-US" b="0" dirty="0"/>
              <a:t>References: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A601-D8BD-B040-ABA4-FE93694EBCF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9229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u="none" dirty="0"/>
              <a:t>References: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en-GB" dirty="0">
                <a:hlinkClick r:id="rId3"/>
              </a:rPr>
              <a:t>https://twitter.com/MarcusRashford/status/1272302819819823105</a:t>
            </a:r>
            <a:endParaRPr lang="en-GB" b="0" dirty="0"/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en-GB" dirty="0">
                <a:hlinkClick r:id="rId4"/>
              </a:rPr>
              <a:t>https://www.bbc.co.uk/news/uk-53073977</a:t>
            </a:r>
            <a:endParaRPr lang="en-GB" dirty="0"/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en-GB" dirty="0">
                <a:hlinkClick r:id="rId5"/>
              </a:rPr>
              <a:t>https://www.bbc.co.uk/news/explainers-53053337</a:t>
            </a:r>
            <a:endParaRPr lang="en-GB" dirty="0"/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en-GB" dirty="0">
                <a:hlinkClick r:id="rId6"/>
              </a:rPr>
              <a:t>https://www.nme.com/news/music/marcus-rashford-helped-by-jay-zs-roc-nation-in-successful-school-meals-fight-2693919</a:t>
            </a:r>
            <a:endParaRPr lang="en-GB" dirty="0"/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/>
              <a:t>Images: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1) </a:t>
            </a:r>
            <a:r>
              <a:rPr lang="en-GB" dirty="0">
                <a:hlinkClick r:id="rId7"/>
              </a:rPr>
              <a:t>https://toppng.com/clipart-resolution-19033289-marcus-rashford-2016-PNG-free-PNG-Images_170346?search-result=seaweed-clipart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4641B7-47AA-47D8-B43F-D519369C48F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1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Images</a:t>
            </a:r>
          </a:p>
          <a:p>
            <a:pPr marL="228600" indent="-228600">
              <a:buFont typeface="+mj-lt"/>
              <a:buAutoNum type="arabicParenR"/>
            </a:pPr>
            <a:r>
              <a:rPr lang="en-GB" b="0" dirty="0"/>
              <a:t> iStock</a:t>
            </a:r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3"/>
              </a:rPr>
              <a:t>https://</a:t>
            </a:r>
            <a:r>
              <a:rPr lang="en-GB" dirty="0" err="1">
                <a:hlinkClick r:id="rId3"/>
              </a:rPr>
              <a:t>www.rte.ie</a:t>
            </a:r>
            <a:r>
              <a:rPr lang="en-GB" dirty="0">
                <a:hlinkClick r:id="rId3"/>
              </a:rPr>
              <a:t>/entertainment/2019/1111/1090073-6-celebrities-championing-climate-change/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4"/>
              </a:rPr>
              <a:t>https://</a:t>
            </a:r>
            <a:r>
              <a:rPr lang="en-GB" dirty="0" err="1">
                <a:hlinkClick r:id="rId4"/>
              </a:rPr>
              <a:t>en.wikipedia.org</a:t>
            </a:r>
            <a:r>
              <a:rPr lang="en-GB" dirty="0">
                <a:hlinkClick r:id="rId4"/>
              </a:rPr>
              <a:t>/wiki/Climate_Change_%</a:t>
            </a:r>
            <a:r>
              <a:rPr lang="en-GB" dirty="0" err="1">
                <a:hlinkClick r:id="rId4"/>
              </a:rPr>
              <a:t>E2%80%93_The_Facts</a:t>
            </a:r>
            <a:endParaRPr lang="en-GB" b="0" dirty="0"/>
          </a:p>
          <a:p>
            <a:pPr marL="228600" indent="-228600">
              <a:buFont typeface="+mj-lt"/>
              <a:buAutoNum type="arabicParenR"/>
            </a:pPr>
            <a:endParaRPr lang="en-GB" b="0" dirty="0"/>
          </a:p>
          <a:p>
            <a:pPr marL="0" indent="0">
              <a:buFont typeface="+mj-lt"/>
              <a:buNone/>
            </a:pPr>
            <a:r>
              <a:rPr lang="en-GB" b="0" dirty="0"/>
              <a:t>References</a:t>
            </a:r>
          </a:p>
          <a:p>
            <a:pPr marL="228600" indent="-228600">
              <a:buFont typeface="+mj-lt"/>
              <a:buAutoNum type="arabicParenR"/>
            </a:pPr>
            <a:r>
              <a:rPr lang="en-GB" b="0" dirty="0"/>
              <a:t> </a:t>
            </a:r>
            <a:r>
              <a:rPr lang="en-GB" dirty="0">
                <a:hlinkClick r:id="rId4"/>
              </a:rPr>
              <a:t>https://</a:t>
            </a:r>
            <a:r>
              <a:rPr lang="en-GB" dirty="0" err="1">
                <a:hlinkClick r:id="rId4"/>
              </a:rPr>
              <a:t>en.wikipedia.org</a:t>
            </a:r>
            <a:r>
              <a:rPr lang="en-GB" dirty="0">
                <a:hlinkClick r:id="rId4"/>
              </a:rPr>
              <a:t>/wiki/Climate_Change_%</a:t>
            </a:r>
            <a:r>
              <a:rPr lang="en-GB" dirty="0" err="1">
                <a:hlinkClick r:id="rId4"/>
              </a:rPr>
              <a:t>E2%80%93_The_Facts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5"/>
              </a:rPr>
              <a:t>https://</a:t>
            </a:r>
            <a:r>
              <a:rPr lang="en-GB" dirty="0" err="1">
                <a:hlinkClick r:id="rId5"/>
              </a:rPr>
              <a:t>www.walesonline.co.uk</a:t>
            </a:r>
            <a:r>
              <a:rPr lang="en-GB" dirty="0">
                <a:hlinkClick r:id="rId5"/>
              </a:rPr>
              <a:t>/news/</a:t>
            </a:r>
            <a:r>
              <a:rPr lang="en-GB" dirty="0" err="1">
                <a:hlinkClick r:id="rId5"/>
              </a:rPr>
              <a:t>uk</a:t>
            </a:r>
            <a:r>
              <a:rPr lang="en-GB" dirty="0">
                <a:hlinkClick r:id="rId5"/>
              </a:rPr>
              <a:t>-news/celebrities-who-leading-way-climate-17556887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6"/>
              </a:rPr>
              <a:t>https://</a:t>
            </a:r>
            <a:r>
              <a:rPr lang="en-GB" dirty="0" err="1">
                <a:hlinkClick r:id="rId6"/>
              </a:rPr>
              <a:t>www.plantbasednews.org</a:t>
            </a:r>
            <a:r>
              <a:rPr lang="en-GB" dirty="0">
                <a:hlinkClick r:id="rId6"/>
              </a:rPr>
              <a:t>/news/</a:t>
            </a:r>
            <a:r>
              <a:rPr lang="en-GB" dirty="0" err="1">
                <a:hlinkClick r:id="rId6"/>
              </a:rPr>
              <a:t>greta</a:t>
            </a:r>
            <a:r>
              <a:rPr lang="en-GB" dirty="0">
                <a:hlinkClick r:id="rId6"/>
              </a:rPr>
              <a:t>-</a:t>
            </a:r>
            <a:r>
              <a:rPr lang="en-GB" dirty="0" err="1">
                <a:hlinkClick r:id="rId6"/>
              </a:rPr>
              <a:t>thunberg</a:t>
            </a:r>
            <a:r>
              <a:rPr lang="en-GB" dirty="0">
                <a:hlinkClick r:id="rId6"/>
              </a:rPr>
              <a:t>-celebrities-face-climate-crisis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F99BA-43AD-B845-8E67-BF48FDFD6E9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9260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Images</a:t>
            </a:r>
          </a:p>
          <a:p>
            <a:pPr marL="228600" indent="-228600">
              <a:buFont typeface="+mj-lt"/>
              <a:buAutoNum type="arabicParenR"/>
            </a:pPr>
            <a:r>
              <a:rPr lang="en-GB" b="0" dirty="0"/>
              <a:t> iStock</a:t>
            </a:r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3"/>
              </a:rPr>
              <a:t>https://</a:t>
            </a:r>
            <a:r>
              <a:rPr lang="en-GB" dirty="0" err="1">
                <a:hlinkClick r:id="rId3"/>
              </a:rPr>
              <a:t>www.justgiving.com</a:t>
            </a:r>
            <a:r>
              <a:rPr lang="en-GB" dirty="0">
                <a:hlinkClick r:id="rId3"/>
              </a:rPr>
              <a:t>/</a:t>
            </a:r>
            <a:r>
              <a:rPr lang="en-GB" dirty="0" err="1">
                <a:hlinkClick r:id="rId3"/>
              </a:rPr>
              <a:t>associationofnhscharities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4"/>
              </a:rPr>
              <a:t>https://</a:t>
            </a:r>
            <a:r>
              <a:rPr lang="en-GB" dirty="0" err="1">
                <a:hlinkClick r:id="rId4"/>
              </a:rPr>
              <a:t>www.dailymail.co.uk</a:t>
            </a:r>
            <a:r>
              <a:rPr lang="en-GB" dirty="0">
                <a:hlinkClick r:id="rId4"/>
              </a:rPr>
              <a:t>/</a:t>
            </a:r>
            <a:r>
              <a:rPr lang="en-GB" dirty="0" err="1">
                <a:hlinkClick r:id="rId4"/>
              </a:rPr>
              <a:t>tvshowbiz</a:t>
            </a:r>
            <a:r>
              <a:rPr lang="en-GB" dirty="0">
                <a:hlinkClick r:id="rId4"/>
              </a:rPr>
              <a:t>/article-8225797/David-Beckham-leads-celebrity-tributes-truly-inspiring-WWII-hero-Captain-Tom-Moore-99.html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5"/>
              </a:rPr>
              <a:t>https://</a:t>
            </a:r>
            <a:r>
              <a:rPr lang="en-GB" dirty="0" err="1">
                <a:hlinkClick r:id="rId5"/>
              </a:rPr>
              <a:t>escxtra.com</a:t>
            </a:r>
            <a:r>
              <a:rPr lang="en-GB" dirty="0">
                <a:hlinkClick r:id="rId5"/>
              </a:rPr>
              <a:t>/2020/04/24/</a:t>
            </a:r>
            <a:r>
              <a:rPr lang="en-GB" dirty="0" err="1">
                <a:hlinkClick r:id="rId5"/>
              </a:rPr>
              <a:t>michael</a:t>
            </a:r>
            <a:r>
              <a:rPr lang="en-GB" dirty="0">
                <a:hlinkClick r:id="rId5"/>
              </a:rPr>
              <a:t>-ball-tom-</a:t>
            </a:r>
            <a:r>
              <a:rPr lang="en-GB" dirty="0" err="1">
                <a:hlinkClick r:id="rId5"/>
              </a:rPr>
              <a:t>moore</a:t>
            </a:r>
            <a:r>
              <a:rPr lang="en-GB" dirty="0">
                <a:hlinkClick r:id="rId5"/>
              </a:rPr>
              <a:t>-number-1/</a:t>
            </a:r>
            <a:endParaRPr lang="en-GB" b="0" dirty="0"/>
          </a:p>
          <a:p>
            <a:pPr marL="228600" indent="-228600">
              <a:buFont typeface="+mj-lt"/>
              <a:buAutoNum type="arabicParenR"/>
            </a:pPr>
            <a:endParaRPr lang="en-GB" b="0" dirty="0"/>
          </a:p>
          <a:p>
            <a:pPr marL="0" indent="0">
              <a:buFont typeface="+mj-lt"/>
              <a:buNone/>
            </a:pPr>
            <a:r>
              <a:rPr lang="en-GB" b="0" dirty="0"/>
              <a:t>References</a:t>
            </a:r>
          </a:p>
          <a:p>
            <a:pPr marL="228600" indent="-228600">
              <a:buFont typeface="+mj-lt"/>
              <a:buAutoNum type="arabicParenR"/>
            </a:pPr>
            <a:r>
              <a:rPr lang="en-GB" b="0" dirty="0"/>
              <a:t> </a:t>
            </a:r>
            <a:r>
              <a:rPr lang="en-GB" dirty="0">
                <a:hlinkClick r:id="rId6"/>
              </a:rPr>
              <a:t>https://</a:t>
            </a:r>
            <a:r>
              <a:rPr lang="en-GB" dirty="0" err="1">
                <a:hlinkClick r:id="rId6"/>
              </a:rPr>
              <a:t>www.hellomagazine.com</a:t>
            </a:r>
            <a:r>
              <a:rPr lang="en-GB" dirty="0">
                <a:hlinkClick r:id="rId6"/>
              </a:rPr>
              <a:t>/celebrities/gallery/2020041788230/celebrities-gemma-atkinson-holly-willoughby-support-captain-tom-moore/1/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7"/>
              </a:rPr>
              <a:t>https://</a:t>
            </a:r>
            <a:r>
              <a:rPr lang="en-GB" dirty="0" err="1">
                <a:hlinkClick r:id="rId7"/>
              </a:rPr>
              <a:t>www.bbc.co.uk</a:t>
            </a:r>
            <a:r>
              <a:rPr lang="en-GB" dirty="0">
                <a:hlinkClick r:id="rId7"/>
              </a:rPr>
              <a:t>/news/</a:t>
            </a:r>
            <a:r>
              <a:rPr lang="en-GB" dirty="0" err="1">
                <a:hlinkClick r:id="rId7"/>
              </a:rPr>
              <a:t>uk</a:t>
            </a:r>
            <a:r>
              <a:rPr lang="en-GB" dirty="0">
                <a:hlinkClick r:id="rId7"/>
              </a:rPr>
              <a:t>-</a:t>
            </a:r>
            <a:r>
              <a:rPr lang="en-GB" dirty="0" err="1">
                <a:hlinkClick r:id="rId7"/>
              </a:rPr>
              <a:t>england</a:t>
            </a:r>
            <a:r>
              <a:rPr lang="en-GB" dirty="0">
                <a:hlinkClick r:id="rId7"/>
              </a:rPr>
              <a:t>-beds-bucks-</a:t>
            </a:r>
            <a:r>
              <a:rPr lang="en-GB" dirty="0" err="1">
                <a:hlinkClick r:id="rId7"/>
              </a:rPr>
              <a:t>herts</a:t>
            </a:r>
            <a:r>
              <a:rPr lang="en-GB" dirty="0">
                <a:hlinkClick r:id="rId7"/>
              </a:rPr>
              <a:t>-52735192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8"/>
              </a:rPr>
              <a:t>https://</a:t>
            </a:r>
            <a:r>
              <a:rPr lang="en-GB" dirty="0" err="1">
                <a:hlinkClick r:id="rId8"/>
              </a:rPr>
              <a:t>www.bbc.co.uk</a:t>
            </a:r>
            <a:r>
              <a:rPr lang="en-GB" dirty="0">
                <a:hlinkClick r:id="rId8"/>
              </a:rPr>
              <a:t>/news/</a:t>
            </a:r>
            <a:r>
              <a:rPr lang="en-GB" dirty="0" err="1">
                <a:hlinkClick r:id="rId8"/>
              </a:rPr>
              <a:t>av</a:t>
            </a:r>
            <a:r>
              <a:rPr lang="en-GB" dirty="0">
                <a:hlinkClick r:id="rId8"/>
              </a:rPr>
              <a:t>/entertainment-arts-52339204/captain-tom-moore-teams-up-with-singer-michael-ball-in-charity-release</a:t>
            </a:r>
            <a:endParaRPr lang="en-GB" dirty="0"/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9"/>
              </a:rPr>
              <a:t>https://</a:t>
            </a:r>
            <a:r>
              <a:rPr lang="en-GB" dirty="0" err="1">
                <a:hlinkClick r:id="rId9"/>
              </a:rPr>
              <a:t>en.wikipedia.org</a:t>
            </a:r>
            <a:r>
              <a:rPr lang="en-GB" dirty="0">
                <a:hlinkClick r:id="rId9"/>
              </a:rPr>
              <a:t>/wiki/</a:t>
            </a:r>
            <a:r>
              <a:rPr lang="en-GB" dirty="0" err="1">
                <a:hlinkClick r:id="rId9"/>
              </a:rPr>
              <a:t>Captain_Tom#Number_one_single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F99BA-43AD-B845-8E67-BF48FDFD6E9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2466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Images</a:t>
            </a:r>
          </a:p>
          <a:p>
            <a:pPr marL="228600" indent="-228600">
              <a:buFont typeface="+mj-lt"/>
              <a:buAutoNum type="arabicParenR"/>
            </a:pPr>
            <a:r>
              <a:rPr lang="en-GB" b="0" dirty="0"/>
              <a:t> iStock</a:t>
            </a:r>
          </a:p>
          <a:p>
            <a:pPr marL="228600" indent="-228600">
              <a:buFont typeface="+mj-lt"/>
              <a:buAutoNum type="arabicParenR"/>
            </a:pPr>
            <a:r>
              <a:rPr lang="en-GB" dirty="0">
                <a:hlinkClick r:id="rId3"/>
              </a:rPr>
              <a:t>https://</a:t>
            </a:r>
            <a:r>
              <a:rPr lang="en-GB" dirty="0" err="1">
                <a:hlinkClick r:id="rId3"/>
              </a:rPr>
              <a:t>www.thesun.co.uk</a:t>
            </a:r>
            <a:r>
              <a:rPr lang="en-GB" dirty="0">
                <a:hlinkClick r:id="rId3"/>
              </a:rPr>
              <a:t>/fabulous/3222778/heads-together-charity-kate-middleton-prince-william-harry-world-mental-health-day-work-campaign/</a:t>
            </a:r>
            <a:endParaRPr lang="en-GB" b="0" dirty="0"/>
          </a:p>
          <a:p>
            <a:pPr marL="228600" indent="-228600">
              <a:buFont typeface="+mj-lt"/>
              <a:buAutoNum type="arabicParenR"/>
            </a:pPr>
            <a:endParaRPr lang="en-GB" b="0" dirty="0"/>
          </a:p>
          <a:p>
            <a:pPr marL="0" indent="0">
              <a:buFont typeface="+mj-lt"/>
              <a:buNone/>
            </a:pPr>
            <a:r>
              <a:rPr lang="en-GB" b="0" dirty="0"/>
              <a:t>References</a:t>
            </a:r>
          </a:p>
          <a:p>
            <a:pPr marL="228600" indent="-228600">
              <a:buFont typeface="+mj-lt"/>
              <a:buAutoNum type="arabicParenR"/>
            </a:pPr>
            <a:r>
              <a:rPr lang="en-GB" b="0" dirty="0"/>
              <a:t> </a:t>
            </a:r>
            <a:r>
              <a:rPr lang="en-GB" dirty="0">
                <a:hlinkClick r:id="rId3"/>
              </a:rPr>
              <a:t>https://</a:t>
            </a:r>
            <a:r>
              <a:rPr lang="en-GB" dirty="0" err="1">
                <a:hlinkClick r:id="rId3"/>
              </a:rPr>
              <a:t>www.thesun.co.uk</a:t>
            </a:r>
            <a:r>
              <a:rPr lang="en-GB" dirty="0">
                <a:hlinkClick r:id="rId3"/>
              </a:rPr>
              <a:t>/fabulous/3222778/heads-together-charity-kate-middleton-prince-william-harry-world-mental-health-day-work-campaign/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F99BA-43AD-B845-8E67-BF48FDFD6E9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782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EB792-E9EA-4253-81C2-67B8A5021DEC}" type="slidenum">
              <a:rPr lang="en-GB" smtClean="0"/>
              <a:pPr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0503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US" b="0" dirty="0"/>
          </a:p>
          <a:p>
            <a:r>
              <a:rPr lang="en-US" b="0" dirty="0"/>
              <a:t>References:</a:t>
            </a:r>
          </a:p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A601-D8BD-B040-ABA4-FE93694EBCF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4731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US" b="0" dirty="0"/>
          </a:p>
          <a:p>
            <a:r>
              <a:rPr lang="en-US" b="0" dirty="0"/>
              <a:t>References:</a:t>
            </a:r>
          </a:p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A601-D8BD-B040-ABA4-FE93694EBCF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4848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US" b="0" dirty="0"/>
          </a:p>
          <a:p>
            <a:r>
              <a:rPr lang="en-US" b="0" dirty="0"/>
              <a:t>References:</a:t>
            </a:r>
          </a:p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A601-D8BD-B040-ABA4-FE93694EBCF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4358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US" b="0" dirty="0"/>
          </a:p>
          <a:p>
            <a:r>
              <a:rPr lang="en-US" b="0" dirty="0"/>
              <a:t>References:</a:t>
            </a:r>
          </a:p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A601-D8BD-B040-ABA4-FE93694EBCF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8156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US" b="0" dirty="0"/>
          </a:p>
          <a:p>
            <a:r>
              <a:rPr lang="en-US" b="0" dirty="0"/>
              <a:t>References:</a:t>
            </a:r>
          </a:p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A601-D8BD-B040-ABA4-FE93694EBCF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3694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US" b="0" dirty="0"/>
          </a:p>
          <a:p>
            <a:r>
              <a:rPr lang="en-US" b="0" dirty="0"/>
              <a:t>References:</a:t>
            </a:r>
          </a:p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1A601-D8BD-B040-ABA4-FE93694EBCF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2905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Images:</a:t>
            </a:r>
          </a:p>
          <a:p>
            <a:pPr marL="228600" indent="-228600">
              <a:buFont typeface="+mj-lt"/>
              <a:buAutoNum type="arabicParenR"/>
            </a:pPr>
            <a:r>
              <a:rPr lang="en-US" b="0" dirty="0"/>
              <a:t>iStock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EB792-E9EA-4253-81C2-67B8A5021DEC}" type="slidenum">
              <a:rPr lang="en-GB" smtClean="0"/>
              <a:pPr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13141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body" idx="1"/>
          </p:nvPr>
        </p:nvSpPr>
        <p:spPr>
          <a:xfrm>
            <a:off x="685802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220" name="Shape 22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317836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2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GB" b="1" dirty="0"/>
              <a:t>Alternative video link: </a:t>
            </a:r>
            <a:r>
              <a:rPr lang="en-GB" dirty="0"/>
              <a:t>https://youtu.be/FoQ45XPO_WQ</a:t>
            </a:r>
            <a:endParaRPr dirty="0"/>
          </a:p>
        </p:txBody>
      </p:sp>
      <p:sp>
        <p:nvSpPr>
          <p:cNvPr id="242" name="Shape 24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08707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tif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tif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4.png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hyperlink" Target="https://safeshare.tv/x/FoQ45XPO_WQ" TargetMode="External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4.png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safeshare.tv/x/FoQ45XPO_WQ" TargetMode="External"/><Relationship Id="rId1" Type="http://schemas.openxmlformats.org/officeDocument/2006/relationships/slideMaster" Target="../slideMasters/slideMaster4.xml"/><Relationship Id="rId4" Type="http://schemas.openxmlformats.org/officeDocument/2006/relationships/hyperlink" Target="mailto:aisling@votesforschools.com" TargetMode="Externa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6.xml"/><Relationship Id="rId6" Type="http://schemas.openxmlformats.org/officeDocument/2006/relationships/hyperlink" Target="mailto:georgie@votesforschools.com" TargetMode="External"/><Relationship Id="rId5" Type="http://schemas.openxmlformats.org/officeDocument/2006/relationships/hyperlink" Target="https://safeshare.tv/x/FoQ45XPO_WQ" TargetMode="External"/><Relationship Id="rId4" Type="http://schemas.openxmlformats.org/officeDocument/2006/relationships/hyperlink" Target="http://www.votesforschools.com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DA70E7-3C8C-472E-910F-5D5916922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2170" y="2420026"/>
            <a:ext cx="1999661" cy="20179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AD2EDB-A7E6-4118-B366-6E2D822882E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8725" y="2124745"/>
            <a:ext cx="993753" cy="9562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00EE5B9-5D5D-464A-A82B-BF2F089D399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2542493" y="954518"/>
            <a:ext cx="499626" cy="5953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201E08-445F-4969-842D-8287DF2BC89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0639" y="3349942"/>
            <a:ext cx="654377" cy="9807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27D556-59F7-424F-9225-FD5341B622F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8452" y="2873384"/>
            <a:ext cx="829498" cy="1642672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31BFCD-CDBC-443E-B743-AC84C5E56E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97971" y="4207070"/>
            <a:ext cx="3529013" cy="683772"/>
          </a:xfrm>
        </p:spPr>
        <p:txBody>
          <a:bodyPr>
            <a:noAutofit/>
          </a:bodyPr>
          <a:lstStyle>
            <a:lvl1pPr marL="0" indent="0">
              <a:buNone/>
              <a:defRPr sz="4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Primary KS1</a:t>
            </a:r>
          </a:p>
        </p:txBody>
      </p:sp>
    </p:spTree>
    <p:extLst>
      <p:ext uri="{BB962C8B-B14F-4D97-AF65-F5344CB8AC3E}">
        <p14:creationId xmlns:p14="http://schemas.microsoft.com/office/powerpoint/2010/main" val="3232053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Ques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93989"/>
            <a:ext cx="7772400" cy="1470025"/>
          </a:xfrm>
        </p:spPr>
        <p:txBody>
          <a:bodyPr>
            <a:normAutofit/>
          </a:bodyPr>
          <a:lstStyle>
            <a:lvl1pPr>
              <a:defRPr sz="2800" b="1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713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arning Jour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mage result for finish sign">
            <a:extLst>
              <a:ext uri="{FF2B5EF4-FFF2-40B4-BE49-F238E27FC236}">
                <a16:creationId xmlns:a16="http://schemas.microsoft.com/office/drawing/2014/main" id="{B3EC44D8-1F0E-474B-B346-B47AC186D9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39817" y="4985651"/>
            <a:ext cx="1228485" cy="121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reeform: Shape 9">
            <a:extLst>
              <a:ext uri="{FF2B5EF4-FFF2-40B4-BE49-F238E27FC236}">
                <a16:creationId xmlns:a16="http://schemas.microsoft.com/office/drawing/2014/main" id="{E61A4D26-4875-40CA-A5B2-7B453F8FE296}"/>
              </a:ext>
            </a:extLst>
          </p:cNvPr>
          <p:cNvSpPr/>
          <p:nvPr/>
        </p:nvSpPr>
        <p:spPr>
          <a:xfrm>
            <a:off x="836464" y="1772816"/>
            <a:ext cx="7581822" cy="4000976"/>
          </a:xfrm>
          <a:custGeom>
            <a:avLst/>
            <a:gdLst>
              <a:gd name="connsiteX0" fmla="*/ 0 w 7263928"/>
              <a:gd name="connsiteY0" fmla="*/ 75127 h 3582415"/>
              <a:gd name="connsiteX1" fmla="*/ 6150280 w 7263928"/>
              <a:gd name="connsiteY1" fmla="*/ 100179 h 3582415"/>
              <a:gd name="connsiteX2" fmla="*/ 6770318 w 7263928"/>
              <a:gd name="connsiteY2" fmla="*/ 1052157 h 3582415"/>
              <a:gd name="connsiteX3" fmla="*/ 795403 w 7263928"/>
              <a:gd name="connsiteY3" fmla="*/ 1803719 h 3582415"/>
              <a:gd name="connsiteX4" fmla="*/ 989557 w 7263928"/>
              <a:gd name="connsiteY4" fmla="*/ 3075110 h 3582415"/>
              <a:gd name="connsiteX5" fmla="*/ 6657584 w 7263928"/>
              <a:gd name="connsiteY5" fmla="*/ 3582415 h 3582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63928" h="3582415">
                <a:moveTo>
                  <a:pt x="0" y="75127"/>
                </a:moveTo>
                <a:cubicBezTo>
                  <a:pt x="2510947" y="6234"/>
                  <a:pt x="5021894" y="-62659"/>
                  <a:pt x="6150280" y="100179"/>
                </a:cubicBezTo>
                <a:cubicBezTo>
                  <a:pt x="7278666" y="263017"/>
                  <a:pt x="7662797" y="768234"/>
                  <a:pt x="6770318" y="1052157"/>
                </a:cubicBezTo>
                <a:cubicBezTo>
                  <a:pt x="5877839" y="1336080"/>
                  <a:pt x="1758863" y="1466560"/>
                  <a:pt x="795403" y="1803719"/>
                </a:cubicBezTo>
                <a:cubicBezTo>
                  <a:pt x="-168057" y="2140878"/>
                  <a:pt x="12527" y="2778661"/>
                  <a:pt x="989557" y="3075110"/>
                </a:cubicBezTo>
                <a:cubicBezTo>
                  <a:pt x="1966587" y="3371559"/>
                  <a:pt x="4312085" y="3476987"/>
                  <a:pt x="6657584" y="3582415"/>
                </a:cubicBezTo>
              </a:path>
            </a:pathLst>
          </a:custGeom>
          <a:noFill/>
          <a:ln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highlight>
                <a:srgbClr val="03ABE1"/>
              </a:highlight>
              <a:latin typeface="Century Gothic"/>
              <a:cs typeface="Century Gothic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2" descr="http://www.thehiveinsight.com/wp-content/themes/tsu/css/images/signs-right-start.png">
            <a:extLst>
              <a:ext uri="{FF2B5EF4-FFF2-40B4-BE49-F238E27FC236}">
                <a16:creationId xmlns:a16="http://schemas.microsoft.com/office/drawing/2014/main" id="{3E3F0D5E-229D-49A7-AAB6-0D351DD0A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248457"/>
            <a:ext cx="1431618" cy="124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 Placeholder 24">
            <a:extLst>
              <a:ext uri="{FF2B5EF4-FFF2-40B4-BE49-F238E27FC236}">
                <a16:creationId xmlns:a16="http://schemas.microsoft.com/office/drawing/2014/main" id="{DB6B306F-BFCD-4479-ACB0-81C8F27DCE0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1476" y="3434574"/>
            <a:ext cx="1799130" cy="1149259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6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0B71B64D-5B71-48B0-A10B-5D516CB7DCF1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>
                <a:latin typeface="Century Gothic"/>
                <a:cs typeface="Century Gothic"/>
              </a:rPr>
              <a:t>Our learning journey for this week!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5CCE3C3-94F3-4F76-9B2B-3CFAD828250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9845" y="365399"/>
            <a:ext cx="871804" cy="877900"/>
          </a:xfrm>
          <a:prstGeom prst="rect">
            <a:avLst/>
          </a:prstGeom>
        </p:spPr>
      </p:pic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15F20F20-48E6-4C24-8828-2C82B433856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077538" y="1231203"/>
            <a:ext cx="1712913" cy="1109663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6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2868CCFB-DEDB-423B-A8FC-3A26C842F3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64864" y="1140405"/>
            <a:ext cx="1884045" cy="1161348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600">
                <a:latin typeface="+mn-lt"/>
              </a:defRPr>
            </a:lvl1pPr>
            <a:lvl2pPr>
              <a:defRPr sz="1600">
                <a:latin typeface="+mn-lt"/>
              </a:defRPr>
            </a:lvl2pPr>
            <a:lvl3pPr>
              <a:defRPr sz="1600">
                <a:latin typeface="+mn-lt"/>
              </a:defRPr>
            </a:lvl3pPr>
            <a:lvl4pPr>
              <a:defRPr sz="1600">
                <a:latin typeface="+mn-lt"/>
              </a:defRPr>
            </a:lvl4pPr>
            <a:lvl5pPr marL="1828800" indent="0">
              <a:buNone/>
              <a:defRPr sz="16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Text Placeholder 24">
            <a:extLst>
              <a:ext uri="{FF2B5EF4-FFF2-40B4-BE49-F238E27FC236}">
                <a16:creationId xmlns:a16="http://schemas.microsoft.com/office/drawing/2014/main" id="{F28DE195-DDB4-47F8-8B8C-DC750A8D9C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101812" y="2648486"/>
            <a:ext cx="1713599" cy="1108800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6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C074B4FC-009B-47F9-A785-7C0FDE0B90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93747" y="2892932"/>
            <a:ext cx="2064047" cy="1173600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>
            <a:lvl1pPr marL="0" indent="0" algn="ctr">
              <a:buNone/>
              <a:defRPr sz="1600">
                <a:latin typeface="+mn-lt"/>
              </a:defRPr>
            </a:lvl1pPr>
            <a:lvl2pPr>
              <a:defRPr sz="1600">
                <a:latin typeface="+mn-lt"/>
              </a:defRPr>
            </a:lvl2pPr>
            <a:lvl3pPr>
              <a:defRPr sz="1600">
                <a:latin typeface="+mn-lt"/>
              </a:defRPr>
            </a:lvl3pPr>
            <a:lvl4pPr>
              <a:defRPr sz="1600">
                <a:latin typeface="+mn-lt"/>
              </a:defRPr>
            </a:lvl4pPr>
            <a:lvl5pPr marL="1828800" indent="0">
              <a:buNone/>
              <a:defRPr sz="16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26">
            <a:extLst>
              <a:ext uri="{FF2B5EF4-FFF2-40B4-BE49-F238E27FC236}">
                <a16:creationId xmlns:a16="http://schemas.microsoft.com/office/drawing/2014/main" id="{4ADB8F8D-C5D2-43D9-95F6-8953E23439F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459285" y="5006403"/>
            <a:ext cx="2064047" cy="1292824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600">
                <a:latin typeface="+mn-lt"/>
              </a:defRPr>
            </a:lvl1pPr>
            <a:lvl2pPr>
              <a:defRPr sz="1600">
                <a:latin typeface="+mn-lt"/>
              </a:defRPr>
            </a:lvl2pPr>
            <a:lvl3pPr>
              <a:defRPr sz="1600">
                <a:latin typeface="+mn-lt"/>
              </a:defRPr>
            </a:lvl3pPr>
            <a:lvl4pPr>
              <a:defRPr sz="1600">
                <a:latin typeface="+mn-lt"/>
              </a:defRPr>
            </a:lvl4pPr>
            <a:lvl5pPr marL="1828800" indent="0">
              <a:buNone/>
              <a:defRPr sz="16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E22C82-1322-47F0-8433-07036B1A318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508301" y="5062265"/>
            <a:ext cx="1487488" cy="1181100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Vote!</a:t>
            </a:r>
          </a:p>
        </p:txBody>
      </p:sp>
    </p:spTree>
    <p:extLst>
      <p:ext uri="{BB962C8B-B14F-4D97-AF65-F5344CB8AC3E}">
        <p14:creationId xmlns:p14="http://schemas.microsoft.com/office/powerpoint/2010/main" val="1620504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mon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9"/>
            <a:ext cx="7237562" cy="457199"/>
          </a:xfrm>
        </p:spPr>
        <p:txBody>
          <a:bodyPr>
            <a:noAutofit/>
          </a:bodyPr>
          <a:lstStyle>
            <a:lvl1pPr algn="l">
              <a:defRPr sz="2800" b="1">
                <a:latin typeface="+mn-lt"/>
              </a:defRPr>
            </a:lvl1pPr>
          </a:lstStyle>
          <a:p>
            <a:r>
              <a:rPr lang="en-US" dirty="0"/>
              <a:t>Commonly used boxes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5172E2-B8C0-4B53-8CD7-E38E5A07A91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5058" y="1978534"/>
            <a:ext cx="4355980" cy="2541708"/>
          </a:xfrm>
          <a:prstGeom prst="cloud">
            <a:avLst/>
          </a:prstGeom>
          <a:solidFill>
            <a:schemeClr val="accent4"/>
          </a:solidFill>
          <a:ln w="28575">
            <a:solidFill>
              <a:schemeClr val="accent3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1"/>
            </a:lvl1pPr>
            <a:lvl2pPr marL="457200" indent="0" algn="ctr">
              <a:buNone/>
              <a:defRPr sz="1600"/>
            </a:lvl2pPr>
          </a:lstStyle>
          <a:p>
            <a:pPr lvl="0"/>
            <a:r>
              <a:rPr lang="en-US" dirty="0"/>
              <a:t>Activity Title (Time in mins)</a:t>
            </a:r>
          </a:p>
          <a:p>
            <a:pPr lvl="1"/>
            <a:r>
              <a:rPr lang="en-US" dirty="0"/>
              <a:t>Activity information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843B41-02CF-4B64-BCD9-B9CC937351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53036" y="1148331"/>
            <a:ext cx="2994025" cy="1080000"/>
          </a:xfrm>
          <a:prstGeom prst="roundRect">
            <a:avLst/>
          </a:prstGeom>
          <a:solidFill>
            <a:schemeClr val="accent2"/>
          </a:solidFill>
          <a:ln w="28575"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/>
              <a:t>Information box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8D644EF-BAA6-4E05-AE1F-70DBA267BF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51859" y="3622207"/>
            <a:ext cx="2994025" cy="1080000"/>
          </a:xfrm>
          <a:prstGeom prst="roundRect">
            <a:avLst/>
          </a:prstGeom>
          <a:solidFill>
            <a:schemeClr val="accent6"/>
          </a:solidFill>
          <a:ln w="28575"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1"/>
            </a:lvl1pPr>
          </a:lstStyle>
          <a:p>
            <a:pPr lvl="0"/>
            <a:r>
              <a:rPr lang="en-US" dirty="0"/>
              <a:t>SEND/Definition Box: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D8471F-BD68-4AFA-90A1-ED78E7901F3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51859" y="2385269"/>
            <a:ext cx="2995200" cy="1080000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/>
          <a:lstStyle>
            <a:lvl1pPr marL="0" indent="0" algn="ctr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Challenge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77269F30-4ADC-40DA-AD25-97F31391CC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51858" y="4859145"/>
            <a:ext cx="2994025" cy="1080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1"/>
            </a:lvl1pPr>
          </a:lstStyle>
          <a:p>
            <a:pPr lvl="0"/>
            <a:r>
              <a:rPr lang="en-US" dirty="0"/>
              <a:t>Teachers note</a:t>
            </a:r>
          </a:p>
        </p:txBody>
      </p:sp>
    </p:spTree>
    <p:extLst>
      <p:ext uri="{BB962C8B-B14F-4D97-AF65-F5344CB8AC3E}">
        <p14:creationId xmlns:p14="http://schemas.microsoft.com/office/powerpoint/2010/main" val="1770291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2FFBDDD-9207-49ED-865E-A2FFF820E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9158"/>
          </a:xfrm>
        </p:spPr>
        <p:txBody>
          <a:bodyPr>
            <a:normAutofit/>
          </a:bodyPr>
          <a:lstStyle>
            <a:lvl1pPr algn="l">
              <a:defRPr lang="en-US"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918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ckgrou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Triangle 5">
            <a:extLst>
              <a:ext uri="{FF2B5EF4-FFF2-40B4-BE49-F238E27FC236}">
                <a16:creationId xmlns:a16="http://schemas.microsoft.com/office/drawing/2014/main" id="{AE51AC2F-5D49-437A-B71F-AC28FAAA6B62}"/>
              </a:ext>
            </a:extLst>
          </p:cNvPr>
          <p:cNvSpPr/>
          <p:nvPr/>
        </p:nvSpPr>
        <p:spPr>
          <a:xfrm rot="10800000" flipH="1">
            <a:off x="157338" y="179617"/>
            <a:ext cx="8822067" cy="6493325"/>
          </a:xfrm>
          <a:prstGeom prst="rtTriangle">
            <a:avLst/>
          </a:prstGeom>
          <a:solidFill>
            <a:srgbClr val="EF3340">
              <a:alpha val="20000"/>
            </a:srgb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9387F906-A046-4906-AAB7-A2E22576770C}"/>
              </a:ext>
            </a:extLst>
          </p:cNvPr>
          <p:cNvSpPr/>
          <p:nvPr/>
        </p:nvSpPr>
        <p:spPr>
          <a:xfrm flipH="1">
            <a:off x="164595" y="162818"/>
            <a:ext cx="8822067" cy="6510124"/>
          </a:xfrm>
          <a:prstGeom prst="rtTriangle">
            <a:avLst/>
          </a:prstGeom>
          <a:solidFill>
            <a:srgbClr val="6088E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3FF838-6CF6-4B1B-A723-A7C303CB2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49F1D4E-8A1B-44F5-B99D-49C8CA4E5EF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209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ckground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2F86F9D-ED51-4C42-8081-D1B5B826263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CFA275-FCCB-4B08-8C81-F682CFC0ECC5}"/>
              </a:ext>
            </a:extLst>
          </p:cNvPr>
          <p:cNvSpPr/>
          <p:nvPr/>
        </p:nvSpPr>
        <p:spPr>
          <a:xfrm>
            <a:off x="170357" y="183775"/>
            <a:ext cx="4410269" cy="6487200"/>
          </a:xfrm>
          <a:prstGeom prst="rect">
            <a:avLst/>
          </a:prstGeom>
          <a:solidFill>
            <a:srgbClr val="DDE8F6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6E1AFD-4D94-4056-96C7-7C40F622007E}"/>
              </a:ext>
            </a:extLst>
          </p:cNvPr>
          <p:cNvSpPr/>
          <p:nvPr/>
        </p:nvSpPr>
        <p:spPr>
          <a:xfrm>
            <a:off x="4565957" y="184515"/>
            <a:ext cx="4410269" cy="6487200"/>
          </a:xfrm>
          <a:prstGeom prst="rect">
            <a:avLst/>
          </a:prstGeom>
          <a:solidFill>
            <a:srgbClr val="FFD3D6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038C7D-BC9C-40A7-9010-BDAEA8518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5707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4630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665913" y="6218236"/>
            <a:ext cx="2133600" cy="365125"/>
          </a:xfrm>
        </p:spPr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E94FC0DA-1F7A-4A4F-96DF-822CA2457C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274640"/>
            <a:ext cx="8229600" cy="1199413"/>
          </a:xfrm>
        </p:spPr>
        <p:txBody>
          <a:bodyPr>
            <a:normAutofit/>
          </a:bodyPr>
          <a:lstStyle>
            <a:lvl1pPr algn="ctr">
              <a:defRPr lang="en-US" sz="28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dirty="0"/>
              <a:t>Copy the Vote Topic Question Here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C349FA-FA0A-47CF-B375-590C3935656D}"/>
              </a:ext>
            </a:extLst>
          </p:cNvPr>
          <p:cNvSpPr/>
          <p:nvPr/>
        </p:nvSpPr>
        <p:spPr>
          <a:xfrm>
            <a:off x="412544" y="1708914"/>
            <a:ext cx="4176347" cy="432047"/>
          </a:xfrm>
          <a:prstGeom prst="rect">
            <a:avLst/>
          </a:prstGeom>
          <a:solidFill>
            <a:srgbClr val="DF6068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Yes</a:t>
            </a:r>
            <a:endParaRPr lang="en-GB" sz="1800" b="1" dirty="0">
              <a:solidFill>
                <a:schemeClr val="tx1"/>
              </a:solidFill>
              <a:latin typeface="Century Gothic"/>
              <a:ea typeface="Lato" panose="020F0502020204030203" pitchFamily="34" charset="0"/>
              <a:cs typeface="Century Gothic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4681413-D22E-44B1-B3BB-C8FC00A935E9}"/>
              </a:ext>
            </a:extLst>
          </p:cNvPr>
          <p:cNvSpPr/>
          <p:nvPr/>
        </p:nvSpPr>
        <p:spPr>
          <a:xfrm>
            <a:off x="4588890" y="1708914"/>
            <a:ext cx="4142566" cy="432047"/>
          </a:xfrm>
          <a:prstGeom prst="rect">
            <a:avLst/>
          </a:prstGeom>
          <a:solidFill>
            <a:srgbClr val="80A0F2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No</a:t>
            </a:r>
            <a:endParaRPr lang="en-GB" sz="1800" b="1" dirty="0">
              <a:solidFill>
                <a:schemeClr val="tx1"/>
              </a:solidFill>
              <a:latin typeface="Century Gothic"/>
              <a:ea typeface="Lato" panose="020F0502020204030203" pitchFamily="34" charset="0"/>
              <a:cs typeface="Century Gothic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D7DCD71-72C7-4C2F-A1C6-C354E9ECE7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8526" y="332656"/>
            <a:ext cx="871804" cy="877900"/>
          </a:xfrm>
          <a:prstGeom prst="rect">
            <a:avLst/>
          </a:prstGeom>
        </p:spPr>
      </p:pic>
      <p:sp>
        <p:nvSpPr>
          <p:cNvPr id="14" name="Text Placeholder 16">
            <a:extLst>
              <a:ext uri="{FF2B5EF4-FFF2-40B4-BE49-F238E27FC236}">
                <a16:creationId xmlns:a16="http://schemas.microsoft.com/office/drawing/2014/main" id="{EF66431D-E730-4458-AAE1-45B406DF2B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2751" y="2140961"/>
            <a:ext cx="4176713" cy="40037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>
              <a:buClr>
                <a:schemeClr val="accent3"/>
              </a:buClr>
              <a:defRPr sz="16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These boxes should </a:t>
            </a:r>
            <a:r>
              <a:rPr lang="en-US" dirty="0" err="1"/>
              <a:t>summarise</a:t>
            </a:r>
            <a:r>
              <a:rPr lang="en-US" dirty="0"/>
              <a:t> the main arguments for each side of the question. </a:t>
            </a:r>
          </a:p>
          <a:p>
            <a:pPr lvl="0"/>
            <a:r>
              <a:rPr lang="en-US" dirty="0"/>
              <a:t>The bullet points should be the same </a:t>
            </a:r>
            <a:r>
              <a:rPr lang="en-US" dirty="0" err="1"/>
              <a:t>colour</a:t>
            </a:r>
            <a:r>
              <a:rPr lang="en-US" dirty="0"/>
              <a:t> as the above box.</a:t>
            </a:r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E40E376C-CDBB-4677-B0EE-B792DF94E3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89463" y="2135646"/>
            <a:ext cx="4141787" cy="40037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>
              <a:buClr>
                <a:schemeClr val="accent1"/>
              </a:buClr>
              <a:defRPr sz="16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These boxes should </a:t>
            </a:r>
            <a:r>
              <a:rPr lang="en-US" dirty="0" err="1"/>
              <a:t>summarise</a:t>
            </a:r>
            <a:r>
              <a:rPr lang="en-US" dirty="0"/>
              <a:t> the main arguments for each side of the question. </a:t>
            </a:r>
          </a:p>
          <a:p>
            <a:pPr lvl="0"/>
            <a:r>
              <a:rPr lang="en-US" dirty="0"/>
              <a:t>The bullet points should be the same </a:t>
            </a:r>
            <a:r>
              <a:rPr lang="en-US" dirty="0" err="1"/>
              <a:t>colour</a:t>
            </a:r>
            <a:r>
              <a:rPr lang="en-US" dirty="0"/>
              <a:t> as the above box.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EEFFCF4-0AFB-410B-8337-96BC925D12D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4979" y="5576885"/>
            <a:ext cx="1108396" cy="100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840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eer Launchp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751DEF6-C112-4BCD-8EF8-ADB6CE45252E}"/>
              </a:ext>
            </a:extLst>
          </p:cNvPr>
          <p:cNvSpPr/>
          <p:nvPr/>
        </p:nvSpPr>
        <p:spPr>
          <a:xfrm>
            <a:off x="172439" y="3420376"/>
            <a:ext cx="8800676" cy="3259377"/>
          </a:xfrm>
          <a:prstGeom prst="rect">
            <a:avLst/>
          </a:prstGeom>
          <a:solidFill>
            <a:srgbClr val="EF3340">
              <a:alpha val="13000"/>
            </a:srgbClr>
          </a:solidFill>
          <a:ln>
            <a:solidFill>
              <a:srgbClr val="80A0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F833950-833C-475A-A691-4FE801C3479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172875" y="3730469"/>
            <a:ext cx="4278975" cy="2671763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0"/>
            </a:lvl1pPr>
          </a:lstStyle>
          <a:p>
            <a:pPr lvl="0"/>
            <a:r>
              <a:rPr lang="en-GB" dirty="0"/>
              <a:t>Career spotlight: This is .... He is a .., which means ... 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Click him to hear about how he got into a career in ...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450BE83-20A5-4AD5-9347-F6ED54151A4F}"/>
              </a:ext>
            </a:extLst>
          </p:cNvPr>
          <p:cNvSpPr/>
          <p:nvPr/>
        </p:nvSpPr>
        <p:spPr>
          <a:xfrm>
            <a:off x="163813" y="178249"/>
            <a:ext cx="8800676" cy="3240360"/>
          </a:xfrm>
          <a:prstGeom prst="rect">
            <a:avLst/>
          </a:prstGeom>
          <a:solidFill>
            <a:srgbClr val="80A0F2">
              <a:alpha val="30000"/>
            </a:srgbClr>
          </a:solidFill>
          <a:ln>
            <a:solidFill>
              <a:srgbClr val="80A0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3C77992-C979-4C00-A915-6251B7797C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528" y="274641"/>
            <a:ext cx="3849545" cy="520349"/>
          </a:xfrm>
        </p:spPr>
        <p:txBody>
          <a:bodyPr/>
          <a:lstStyle>
            <a:lvl1pPr marL="0" marR="0" indent="0" algn="l" rtl="0">
              <a:spcBef>
                <a:spcPts val="0"/>
              </a:spcBef>
              <a:buSzPct val="25000"/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Career Launchpad!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B202AE5B-4974-447F-8ABF-D12E9A89C08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373688" y="846138"/>
            <a:ext cx="3078162" cy="244387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 dirty="0"/>
              <a:t>An image relating to the information on the left.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90ACCFD2-7943-4AEF-88F0-D1F867DF1B6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69914" y="3745793"/>
            <a:ext cx="2960687" cy="267247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 dirty="0"/>
              <a:t>A screenshot of the video used in Career Spotlight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E4081CE7-9680-41C6-8AA6-ACAF4C6CC7F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1610" y="824725"/>
            <a:ext cx="4298950" cy="373844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Learn about…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F77652-284D-459B-921E-278C7A439ED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3131" y="6626489"/>
            <a:ext cx="2427287" cy="194845"/>
          </a:xfrm>
        </p:spPr>
        <p:txBody>
          <a:bodyPr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r>
              <a:rPr lang="en-US" dirty="0"/>
              <a:t>Place hyperlink to </a:t>
            </a:r>
            <a:r>
              <a:rPr lang="en-US" dirty="0" err="1"/>
              <a:t>SafeShare</a:t>
            </a:r>
            <a:r>
              <a:rPr lang="en-US" dirty="0"/>
              <a:t> video here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36DFA2-68E5-4B17-8F90-38FBDAC80A1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11610" y="1276255"/>
            <a:ext cx="4699229" cy="2013046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1"/>
            </a:solidFill>
          </a:ln>
        </p:spPr>
        <p:txBody>
          <a:bodyPr anchor="ctr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/>
              <a:t>Further information about the topic.</a:t>
            </a:r>
          </a:p>
        </p:txBody>
      </p:sp>
    </p:spTree>
    <p:extLst>
      <p:ext uri="{BB962C8B-B14F-4D97-AF65-F5344CB8AC3E}">
        <p14:creationId xmlns:p14="http://schemas.microsoft.com/office/powerpoint/2010/main" val="1185502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332B78-DC47-4EF7-8377-CAD9B751009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2811BCB-6383-4BBE-8F38-2811A1D36375}"/>
              </a:ext>
            </a:extLst>
          </p:cNvPr>
          <p:cNvGrpSpPr/>
          <p:nvPr/>
        </p:nvGrpSpPr>
        <p:grpSpPr>
          <a:xfrm>
            <a:off x="3541893" y="2503328"/>
            <a:ext cx="2722203" cy="2748632"/>
            <a:chOff x="3635896" y="2780928"/>
            <a:chExt cx="2722203" cy="2748632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A76B8D68-E61A-41B5-83C7-05C79518C926}"/>
                </a:ext>
              </a:extLst>
            </p:cNvPr>
            <p:cNvGrpSpPr/>
            <p:nvPr/>
          </p:nvGrpSpPr>
          <p:grpSpPr>
            <a:xfrm>
              <a:off x="3635896" y="2780928"/>
              <a:ext cx="2722203" cy="2748632"/>
              <a:chOff x="3635896" y="2780928"/>
              <a:chExt cx="2722203" cy="2748632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85BB686D-62CB-447D-913B-FE2A5C2840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635896" y="2780928"/>
                <a:ext cx="2722203" cy="2748632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22A87CED-981C-4BF2-8994-CDAA3FEA50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355976" y="4149080"/>
                <a:ext cx="655780" cy="660365"/>
              </a:xfrm>
              <a:prstGeom prst="rect">
                <a:avLst/>
              </a:prstGeom>
            </p:spPr>
          </p:pic>
        </p:grpSp>
        <p:sp>
          <p:nvSpPr>
            <p:cNvPr id="9" name="Frame 8">
              <a:extLst>
                <a:ext uri="{FF2B5EF4-FFF2-40B4-BE49-F238E27FC236}">
                  <a16:creationId xmlns:a16="http://schemas.microsoft.com/office/drawing/2014/main" id="{05739293-DC20-496C-B38E-61B462753C9F}"/>
                </a:ext>
              </a:extLst>
            </p:cNvPr>
            <p:cNvSpPr/>
            <p:nvPr/>
          </p:nvSpPr>
          <p:spPr>
            <a:xfrm>
              <a:off x="4079149" y="4061384"/>
              <a:ext cx="1152128" cy="884265"/>
            </a:xfrm>
            <a:prstGeom prst="frame">
              <a:avLst>
                <a:gd name="adj1" fmla="val 2443"/>
              </a:avLst>
            </a:prstGeom>
            <a:solidFill>
              <a:srgbClr val="6088EF"/>
            </a:solidFill>
            <a:ln>
              <a:solidFill>
                <a:srgbClr val="6088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1D188BFA-42D5-4812-946F-4D320F4D42B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5130" y="5817904"/>
            <a:ext cx="3347864" cy="5384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3753F7-84DA-4001-BFD1-056FC0FF60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8526" y="332656"/>
            <a:ext cx="871804" cy="8779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C4E4566-B2BC-475A-9EFF-BA5C7B4CABBD}"/>
              </a:ext>
            </a:extLst>
          </p:cNvPr>
          <p:cNvSpPr/>
          <p:nvPr/>
        </p:nvSpPr>
        <p:spPr>
          <a:xfrm>
            <a:off x="1970664" y="982129"/>
            <a:ext cx="5238398" cy="138499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2D2D2D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Vote now on…</a:t>
            </a:r>
            <a:br>
              <a:rPr lang="en-GB" sz="2800" b="1" dirty="0">
                <a:solidFill>
                  <a:srgbClr val="97E8D7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br>
              <a:rPr lang="en-GB" sz="2800" b="1" dirty="0">
                <a:solidFill>
                  <a:srgbClr val="97E8D7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GB" sz="2800" b="1" u="sng" dirty="0"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www.votesforschools.com</a:t>
            </a:r>
            <a:r>
              <a:rPr lang="en-GB" sz="2800" b="1" dirty="0">
                <a:solidFill>
                  <a:srgbClr val="97E8D7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61628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FC176-9C3E-4E4C-AF0F-A4FE49B5BCA6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505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FC176-9C3E-4E4C-AF0F-A4FE49B5BCA6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2361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DA70E7-3C8C-472E-910F-5D5916922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2170" y="2420026"/>
            <a:ext cx="1999661" cy="20179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AD2EDB-A7E6-4118-B366-6E2D822882E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8725" y="2124745"/>
            <a:ext cx="993753" cy="9562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00EE5B9-5D5D-464A-A82B-BF2F089D399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2542493" y="954518"/>
            <a:ext cx="499626" cy="5953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201E08-445F-4969-842D-8287DF2BC89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0639" y="3349942"/>
            <a:ext cx="654377" cy="9807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27D556-59F7-424F-9225-FD5341B622F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8452" y="2873384"/>
            <a:ext cx="829498" cy="1642672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31BFCD-CDBC-443E-B743-AC84C5E56E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97971" y="4207070"/>
            <a:ext cx="3529013" cy="683772"/>
          </a:xfrm>
        </p:spPr>
        <p:txBody>
          <a:bodyPr>
            <a:noAutofit/>
          </a:bodyPr>
          <a:lstStyle>
            <a:lvl1pPr marL="0" indent="0">
              <a:buNone/>
              <a:defRPr sz="4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Primary KS1</a:t>
            </a:r>
          </a:p>
        </p:txBody>
      </p:sp>
    </p:spTree>
    <p:extLst>
      <p:ext uri="{BB962C8B-B14F-4D97-AF65-F5344CB8AC3E}">
        <p14:creationId xmlns:p14="http://schemas.microsoft.com/office/powerpoint/2010/main" val="3468596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Ques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93989"/>
            <a:ext cx="7772400" cy="1470025"/>
          </a:xfrm>
        </p:spPr>
        <p:txBody>
          <a:bodyPr>
            <a:normAutofit/>
          </a:bodyPr>
          <a:lstStyle>
            <a:lvl1pPr>
              <a:defRPr sz="2800" b="1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4601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arning Jour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mage result for finish sign">
            <a:extLst>
              <a:ext uri="{FF2B5EF4-FFF2-40B4-BE49-F238E27FC236}">
                <a16:creationId xmlns:a16="http://schemas.microsoft.com/office/drawing/2014/main" id="{B3EC44D8-1F0E-474B-B346-B47AC186D9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39817" y="4985651"/>
            <a:ext cx="1228485" cy="12187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reeform: Shape 9">
            <a:extLst>
              <a:ext uri="{FF2B5EF4-FFF2-40B4-BE49-F238E27FC236}">
                <a16:creationId xmlns:a16="http://schemas.microsoft.com/office/drawing/2014/main" id="{E61A4D26-4875-40CA-A5B2-7B453F8FE296}"/>
              </a:ext>
            </a:extLst>
          </p:cNvPr>
          <p:cNvSpPr/>
          <p:nvPr/>
        </p:nvSpPr>
        <p:spPr>
          <a:xfrm>
            <a:off x="836464" y="1772816"/>
            <a:ext cx="7581822" cy="4000976"/>
          </a:xfrm>
          <a:custGeom>
            <a:avLst/>
            <a:gdLst>
              <a:gd name="connsiteX0" fmla="*/ 0 w 7263928"/>
              <a:gd name="connsiteY0" fmla="*/ 75127 h 3582415"/>
              <a:gd name="connsiteX1" fmla="*/ 6150280 w 7263928"/>
              <a:gd name="connsiteY1" fmla="*/ 100179 h 3582415"/>
              <a:gd name="connsiteX2" fmla="*/ 6770318 w 7263928"/>
              <a:gd name="connsiteY2" fmla="*/ 1052157 h 3582415"/>
              <a:gd name="connsiteX3" fmla="*/ 795403 w 7263928"/>
              <a:gd name="connsiteY3" fmla="*/ 1803719 h 3582415"/>
              <a:gd name="connsiteX4" fmla="*/ 989557 w 7263928"/>
              <a:gd name="connsiteY4" fmla="*/ 3075110 h 3582415"/>
              <a:gd name="connsiteX5" fmla="*/ 6657584 w 7263928"/>
              <a:gd name="connsiteY5" fmla="*/ 3582415 h 3582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63928" h="3582415">
                <a:moveTo>
                  <a:pt x="0" y="75127"/>
                </a:moveTo>
                <a:cubicBezTo>
                  <a:pt x="2510947" y="6234"/>
                  <a:pt x="5021894" y="-62659"/>
                  <a:pt x="6150280" y="100179"/>
                </a:cubicBezTo>
                <a:cubicBezTo>
                  <a:pt x="7278666" y="263017"/>
                  <a:pt x="7662797" y="768234"/>
                  <a:pt x="6770318" y="1052157"/>
                </a:cubicBezTo>
                <a:cubicBezTo>
                  <a:pt x="5877839" y="1336080"/>
                  <a:pt x="1758863" y="1466560"/>
                  <a:pt x="795403" y="1803719"/>
                </a:cubicBezTo>
                <a:cubicBezTo>
                  <a:pt x="-168057" y="2140878"/>
                  <a:pt x="12527" y="2778661"/>
                  <a:pt x="989557" y="3075110"/>
                </a:cubicBezTo>
                <a:cubicBezTo>
                  <a:pt x="1966587" y="3371559"/>
                  <a:pt x="4312085" y="3476987"/>
                  <a:pt x="6657584" y="3582415"/>
                </a:cubicBezTo>
              </a:path>
            </a:pathLst>
          </a:custGeom>
          <a:noFill/>
          <a:ln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highlight>
                <a:srgbClr val="03ABE1"/>
              </a:highlight>
              <a:latin typeface="Century Gothic"/>
              <a:cs typeface="Century Gothic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2" descr="http://www.thehiveinsight.com/wp-content/themes/tsu/css/images/signs-right-start.png">
            <a:extLst>
              <a:ext uri="{FF2B5EF4-FFF2-40B4-BE49-F238E27FC236}">
                <a16:creationId xmlns:a16="http://schemas.microsoft.com/office/drawing/2014/main" id="{3E3F0D5E-229D-49A7-AAB6-0D351DD0A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248457"/>
            <a:ext cx="1431618" cy="12474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 Placeholder 24">
            <a:extLst>
              <a:ext uri="{FF2B5EF4-FFF2-40B4-BE49-F238E27FC236}">
                <a16:creationId xmlns:a16="http://schemas.microsoft.com/office/drawing/2014/main" id="{DB6B306F-BFCD-4479-ACB0-81C8F27DCE0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1476" y="3434574"/>
            <a:ext cx="1799130" cy="1149259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0B71B64D-5B71-48B0-A10B-5D516CB7DCF1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Our learning journey for this week!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5CCE3C3-94F3-4F76-9B2B-3CFAD828250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9845" y="365399"/>
            <a:ext cx="871804" cy="877900"/>
          </a:xfrm>
          <a:prstGeom prst="rect">
            <a:avLst/>
          </a:prstGeom>
        </p:spPr>
      </p:pic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15F20F20-48E6-4C24-8828-2C82B433856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077538" y="1231203"/>
            <a:ext cx="1712913" cy="1109663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2868CCFB-DEDB-423B-A8FC-3A26C842F3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64864" y="1140405"/>
            <a:ext cx="1884045" cy="1161348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latin typeface="+mn-lt"/>
              </a:defRPr>
            </a:lvl1pPr>
            <a:lvl2pPr>
              <a:defRPr sz="1600">
                <a:latin typeface="+mn-lt"/>
              </a:defRPr>
            </a:lvl2pPr>
            <a:lvl3pPr>
              <a:defRPr sz="1600">
                <a:latin typeface="+mn-lt"/>
              </a:defRPr>
            </a:lvl3pPr>
            <a:lvl4pPr>
              <a:defRPr sz="1600">
                <a:latin typeface="+mn-lt"/>
              </a:defRPr>
            </a:lvl4pPr>
            <a:lvl5pPr marL="1828800" indent="0">
              <a:buNone/>
              <a:defRPr sz="16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Text Placeholder 24">
            <a:extLst>
              <a:ext uri="{FF2B5EF4-FFF2-40B4-BE49-F238E27FC236}">
                <a16:creationId xmlns:a16="http://schemas.microsoft.com/office/drawing/2014/main" id="{F28DE195-DDB4-47F8-8B8C-DC750A8D9C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101812" y="2648486"/>
            <a:ext cx="1713599" cy="1108800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C074B4FC-009B-47F9-A785-7C0FDE0B90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93747" y="2892932"/>
            <a:ext cx="2064047" cy="1173600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>
            <a:lvl1pPr marL="0" indent="0" algn="ctr">
              <a:buNone/>
              <a:defRPr sz="1800">
                <a:latin typeface="+mn-lt"/>
              </a:defRPr>
            </a:lvl1pPr>
            <a:lvl2pPr>
              <a:defRPr sz="1600">
                <a:latin typeface="+mn-lt"/>
              </a:defRPr>
            </a:lvl2pPr>
            <a:lvl3pPr>
              <a:defRPr sz="1600">
                <a:latin typeface="+mn-lt"/>
              </a:defRPr>
            </a:lvl3pPr>
            <a:lvl4pPr>
              <a:defRPr sz="1600">
                <a:latin typeface="+mn-lt"/>
              </a:defRPr>
            </a:lvl4pPr>
            <a:lvl5pPr marL="1828800" indent="0">
              <a:buNone/>
              <a:defRPr sz="16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26">
            <a:extLst>
              <a:ext uri="{FF2B5EF4-FFF2-40B4-BE49-F238E27FC236}">
                <a16:creationId xmlns:a16="http://schemas.microsoft.com/office/drawing/2014/main" id="{4ADB8F8D-C5D2-43D9-95F6-8953E23439F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459285" y="5006403"/>
            <a:ext cx="2064047" cy="1292824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latin typeface="+mn-lt"/>
              </a:defRPr>
            </a:lvl1pPr>
            <a:lvl2pPr>
              <a:defRPr sz="1600">
                <a:latin typeface="+mn-lt"/>
              </a:defRPr>
            </a:lvl2pPr>
            <a:lvl3pPr>
              <a:defRPr sz="1600">
                <a:latin typeface="+mn-lt"/>
              </a:defRPr>
            </a:lvl3pPr>
            <a:lvl4pPr>
              <a:defRPr sz="1600">
                <a:latin typeface="+mn-lt"/>
              </a:defRPr>
            </a:lvl4pPr>
            <a:lvl5pPr marL="1828800" indent="0">
              <a:buNone/>
              <a:defRPr sz="16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E22C82-1322-47F0-8433-07036B1A318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508301" y="5062265"/>
            <a:ext cx="1487488" cy="1181100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 dirty="0"/>
              <a:t>Vote!</a:t>
            </a:r>
          </a:p>
        </p:txBody>
      </p:sp>
    </p:spTree>
    <p:extLst>
      <p:ext uri="{BB962C8B-B14F-4D97-AF65-F5344CB8AC3E}">
        <p14:creationId xmlns:p14="http://schemas.microsoft.com/office/powerpoint/2010/main" val="8265080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mon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9"/>
            <a:ext cx="7237562" cy="457199"/>
          </a:xfrm>
        </p:spPr>
        <p:txBody>
          <a:bodyPr>
            <a:noAutofit/>
          </a:bodyPr>
          <a:lstStyle>
            <a:lvl1pPr algn="l">
              <a:defRPr sz="2800" b="1">
                <a:latin typeface="+mn-lt"/>
              </a:defRPr>
            </a:lvl1pPr>
          </a:lstStyle>
          <a:p>
            <a:r>
              <a:rPr lang="en-US" dirty="0"/>
              <a:t>Commonly used boxes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5172E2-B8C0-4B53-8CD7-E38E5A07A91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5058" y="1978534"/>
            <a:ext cx="4355980" cy="2541708"/>
          </a:xfrm>
          <a:prstGeom prst="cloud">
            <a:avLst/>
          </a:prstGeom>
          <a:solidFill>
            <a:schemeClr val="accent4"/>
          </a:solidFill>
          <a:ln w="28575">
            <a:solidFill>
              <a:schemeClr val="accent3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 b="1"/>
            </a:lvl1pPr>
            <a:lvl2pPr marL="457200" indent="0" algn="ctr">
              <a:buNone/>
              <a:defRPr sz="1800"/>
            </a:lvl2pPr>
          </a:lstStyle>
          <a:p>
            <a:pPr lvl="0"/>
            <a:r>
              <a:rPr lang="en-US" dirty="0"/>
              <a:t>Activity Title (Time in mins)</a:t>
            </a:r>
          </a:p>
          <a:p>
            <a:pPr lvl="1"/>
            <a:r>
              <a:rPr lang="en-US" dirty="0"/>
              <a:t>Activity information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843B41-02CF-4B64-BCD9-B9CC937351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53036" y="1148331"/>
            <a:ext cx="2994025" cy="1080000"/>
          </a:xfrm>
          <a:prstGeom prst="roundRect">
            <a:avLst/>
          </a:prstGeom>
          <a:solidFill>
            <a:schemeClr val="accent2"/>
          </a:solidFill>
          <a:ln w="28575"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 dirty="0"/>
              <a:t>Information box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8D644EF-BAA6-4E05-AE1F-70DBA267BF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51859" y="3622207"/>
            <a:ext cx="2994025" cy="1080000"/>
          </a:xfrm>
          <a:prstGeom prst="roundRect">
            <a:avLst/>
          </a:prstGeom>
          <a:solidFill>
            <a:schemeClr val="accent6"/>
          </a:solidFill>
          <a:ln w="28575"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 b="1"/>
            </a:lvl1pPr>
          </a:lstStyle>
          <a:p>
            <a:pPr lvl="0"/>
            <a:r>
              <a:rPr lang="en-US" dirty="0"/>
              <a:t>SEND/Definition Box: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D8471F-BD68-4AFA-90A1-ED78E7901F3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51859" y="2385269"/>
            <a:ext cx="2995200" cy="1080000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anchor="ctr"/>
          <a:lstStyle>
            <a:lvl1pPr marL="0" indent="0" algn="ctr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Challenge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77269F30-4ADC-40DA-AD25-97F31391CC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51858" y="4859145"/>
            <a:ext cx="2994025" cy="1080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800" b="1"/>
            </a:lvl1pPr>
          </a:lstStyle>
          <a:p>
            <a:pPr lvl="0"/>
            <a:r>
              <a:rPr lang="en-US" dirty="0"/>
              <a:t>Teachers note</a:t>
            </a:r>
          </a:p>
        </p:txBody>
      </p:sp>
    </p:spTree>
    <p:extLst>
      <p:ext uri="{BB962C8B-B14F-4D97-AF65-F5344CB8AC3E}">
        <p14:creationId xmlns:p14="http://schemas.microsoft.com/office/powerpoint/2010/main" val="37146342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2FFBDDD-9207-49ED-865E-A2FFF820E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9158"/>
          </a:xfrm>
        </p:spPr>
        <p:txBody>
          <a:bodyPr>
            <a:normAutofit/>
          </a:bodyPr>
          <a:lstStyle>
            <a:lvl1pPr algn="l">
              <a:defRPr lang="en-US"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813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ckgrou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Triangle 5">
            <a:extLst>
              <a:ext uri="{FF2B5EF4-FFF2-40B4-BE49-F238E27FC236}">
                <a16:creationId xmlns:a16="http://schemas.microsoft.com/office/drawing/2014/main" id="{AE51AC2F-5D49-437A-B71F-AC28FAAA6B62}"/>
              </a:ext>
            </a:extLst>
          </p:cNvPr>
          <p:cNvSpPr/>
          <p:nvPr/>
        </p:nvSpPr>
        <p:spPr>
          <a:xfrm rot="10800000" flipH="1">
            <a:off x="157338" y="179617"/>
            <a:ext cx="8822067" cy="6493325"/>
          </a:xfrm>
          <a:prstGeom prst="rtTriangle">
            <a:avLst/>
          </a:prstGeom>
          <a:solidFill>
            <a:srgbClr val="EF3340">
              <a:alpha val="20000"/>
            </a:srgb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9387F906-A046-4906-AAB7-A2E22576770C}"/>
              </a:ext>
            </a:extLst>
          </p:cNvPr>
          <p:cNvSpPr/>
          <p:nvPr/>
        </p:nvSpPr>
        <p:spPr>
          <a:xfrm flipH="1">
            <a:off x="164595" y="162818"/>
            <a:ext cx="8822067" cy="6510124"/>
          </a:xfrm>
          <a:prstGeom prst="rtTriangle">
            <a:avLst/>
          </a:prstGeom>
          <a:solidFill>
            <a:srgbClr val="6088E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3FF838-6CF6-4B1B-A723-A7C303CB2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49F1D4E-8A1B-44F5-B99D-49C8CA4E5EF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7744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ckground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2F86F9D-ED51-4C42-8081-D1B5B826263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CFA275-FCCB-4B08-8C81-F682CFC0ECC5}"/>
              </a:ext>
            </a:extLst>
          </p:cNvPr>
          <p:cNvSpPr/>
          <p:nvPr/>
        </p:nvSpPr>
        <p:spPr>
          <a:xfrm>
            <a:off x="170357" y="183775"/>
            <a:ext cx="4410269" cy="6487200"/>
          </a:xfrm>
          <a:prstGeom prst="rect">
            <a:avLst/>
          </a:prstGeom>
          <a:solidFill>
            <a:srgbClr val="DDE8F6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6E1AFD-4D94-4056-96C7-7C40F622007E}"/>
              </a:ext>
            </a:extLst>
          </p:cNvPr>
          <p:cNvSpPr/>
          <p:nvPr/>
        </p:nvSpPr>
        <p:spPr>
          <a:xfrm>
            <a:off x="4565957" y="184515"/>
            <a:ext cx="4410269" cy="6487200"/>
          </a:xfrm>
          <a:prstGeom prst="rect">
            <a:avLst/>
          </a:prstGeom>
          <a:solidFill>
            <a:srgbClr val="FFD3D6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038C7D-BC9C-40A7-9010-BDAEA8518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5707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0786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665913" y="6218236"/>
            <a:ext cx="2133600" cy="365125"/>
          </a:xfrm>
        </p:spPr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E94FC0DA-1F7A-4A4F-96DF-822CA2457C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274640"/>
            <a:ext cx="8229600" cy="1199413"/>
          </a:xfrm>
        </p:spPr>
        <p:txBody>
          <a:bodyPr>
            <a:normAutofit/>
          </a:bodyPr>
          <a:lstStyle>
            <a:lvl1pPr algn="ctr">
              <a:defRPr lang="en-US" sz="28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dirty="0"/>
              <a:t>Copy the Vote Topic Question Here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C349FA-FA0A-47CF-B375-590C3935656D}"/>
              </a:ext>
            </a:extLst>
          </p:cNvPr>
          <p:cNvSpPr/>
          <p:nvPr/>
        </p:nvSpPr>
        <p:spPr>
          <a:xfrm>
            <a:off x="412544" y="1708914"/>
            <a:ext cx="4176347" cy="432047"/>
          </a:xfrm>
          <a:prstGeom prst="rect">
            <a:avLst/>
          </a:prstGeom>
          <a:solidFill>
            <a:srgbClr val="DF6068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Yes</a:t>
            </a:r>
            <a:endParaRPr lang="en-GB" sz="1800" b="1" dirty="0">
              <a:solidFill>
                <a:schemeClr val="tx1"/>
              </a:solidFill>
              <a:latin typeface="Century Gothic"/>
              <a:ea typeface="Lato" panose="020F0502020204030203" pitchFamily="34" charset="0"/>
              <a:cs typeface="Century Gothic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4681413-D22E-44B1-B3BB-C8FC00A935E9}"/>
              </a:ext>
            </a:extLst>
          </p:cNvPr>
          <p:cNvSpPr/>
          <p:nvPr/>
        </p:nvSpPr>
        <p:spPr>
          <a:xfrm>
            <a:off x="4588890" y="1708914"/>
            <a:ext cx="4142566" cy="432047"/>
          </a:xfrm>
          <a:prstGeom prst="rect">
            <a:avLst/>
          </a:prstGeom>
          <a:solidFill>
            <a:srgbClr val="80A0F2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No</a:t>
            </a:r>
            <a:endParaRPr lang="en-GB" sz="1800" b="1" dirty="0">
              <a:solidFill>
                <a:schemeClr val="tx1"/>
              </a:solidFill>
              <a:latin typeface="Century Gothic"/>
              <a:ea typeface="Lato" panose="020F0502020204030203" pitchFamily="34" charset="0"/>
              <a:cs typeface="Century Gothic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D7DCD71-72C7-4C2F-A1C6-C354E9ECE7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8526" y="332656"/>
            <a:ext cx="871804" cy="877900"/>
          </a:xfrm>
          <a:prstGeom prst="rect">
            <a:avLst/>
          </a:prstGeom>
        </p:spPr>
      </p:pic>
      <p:sp>
        <p:nvSpPr>
          <p:cNvPr id="14" name="Text Placeholder 16">
            <a:extLst>
              <a:ext uri="{FF2B5EF4-FFF2-40B4-BE49-F238E27FC236}">
                <a16:creationId xmlns:a16="http://schemas.microsoft.com/office/drawing/2014/main" id="{EF66431D-E730-4458-AAE1-45B406DF2B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2751" y="2140961"/>
            <a:ext cx="4176713" cy="40037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>
              <a:buClr>
                <a:schemeClr val="accent3"/>
              </a:buClr>
              <a:defRPr sz="18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These boxes should </a:t>
            </a:r>
            <a:r>
              <a:rPr lang="en-US" dirty="0" err="1"/>
              <a:t>summarise</a:t>
            </a:r>
            <a:r>
              <a:rPr lang="en-US" dirty="0"/>
              <a:t> the main arguments for each side of the question. </a:t>
            </a:r>
          </a:p>
          <a:p>
            <a:pPr lvl="0"/>
            <a:r>
              <a:rPr lang="en-US" dirty="0"/>
              <a:t>The bullet points should be the same </a:t>
            </a:r>
            <a:r>
              <a:rPr lang="en-US" dirty="0" err="1"/>
              <a:t>colour</a:t>
            </a:r>
            <a:r>
              <a:rPr lang="en-US" dirty="0"/>
              <a:t> as the above box.</a:t>
            </a:r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E40E376C-CDBB-4677-B0EE-B792DF94E3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89463" y="2135646"/>
            <a:ext cx="4141787" cy="40037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>
              <a:buClr>
                <a:schemeClr val="accent1"/>
              </a:buClr>
              <a:defRPr sz="18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These boxes should </a:t>
            </a:r>
            <a:r>
              <a:rPr lang="en-US" dirty="0" err="1"/>
              <a:t>summarise</a:t>
            </a:r>
            <a:r>
              <a:rPr lang="en-US" dirty="0"/>
              <a:t> the main arguments for each side of the question. </a:t>
            </a:r>
          </a:p>
          <a:p>
            <a:pPr lvl="0"/>
            <a:r>
              <a:rPr lang="en-US" dirty="0"/>
              <a:t>The bullet points should be the same </a:t>
            </a:r>
            <a:r>
              <a:rPr lang="en-US" dirty="0" err="1"/>
              <a:t>colour</a:t>
            </a:r>
            <a:r>
              <a:rPr lang="en-US" dirty="0"/>
              <a:t> as the above box.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EEFFCF4-0AFB-410B-8337-96BC925D12D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4979" y="5576885"/>
            <a:ext cx="1108396" cy="100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625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eer Launchp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751DEF6-C112-4BCD-8EF8-ADB6CE45252E}"/>
              </a:ext>
            </a:extLst>
          </p:cNvPr>
          <p:cNvSpPr/>
          <p:nvPr/>
        </p:nvSpPr>
        <p:spPr>
          <a:xfrm>
            <a:off x="172439" y="3420376"/>
            <a:ext cx="8800676" cy="3259377"/>
          </a:xfrm>
          <a:prstGeom prst="rect">
            <a:avLst/>
          </a:prstGeom>
          <a:solidFill>
            <a:srgbClr val="EF3340">
              <a:alpha val="13000"/>
            </a:srgbClr>
          </a:solidFill>
          <a:ln>
            <a:solidFill>
              <a:srgbClr val="80A0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F833950-833C-475A-A691-4FE801C3479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172875" y="3730469"/>
            <a:ext cx="4278975" cy="2671763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 anchor="ctr"/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GB" dirty="0"/>
              <a:t>DRAG </a:t>
            </a:r>
          </a:p>
          <a:p>
            <a:pPr lvl="0"/>
            <a:r>
              <a:rPr lang="en-GB" dirty="0"/>
              <a:t>Career spotlight: This is .... He is a .., which means ... 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Click him to hear about how he got into a career in ...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450BE83-20A5-4AD5-9347-F6ED54151A4F}"/>
              </a:ext>
            </a:extLst>
          </p:cNvPr>
          <p:cNvSpPr/>
          <p:nvPr/>
        </p:nvSpPr>
        <p:spPr>
          <a:xfrm>
            <a:off x="163813" y="178249"/>
            <a:ext cx="8800676" cy="3240360"/>
          </a:xfrm>
          <a:prstGeom prst="rect">
            <a:avLst/>
          </a:prstGeom>
          <a:solidFill>
            <a:srgbClr val="80A0F2">
              <a:alpha val="30000"/>
            </a:srgbClr>
          </a:solidFill>
          <a:ln>
            <a:solidFill>
              <a:srgbClr val="80A0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3C77992-C979-4C00-A915-6251B7797C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528" y="274641"/>
            <a:ext cx="3849545" cy="520349"/>
          </a:xfrm>
        </p:spPr>
        <p:txBody>
          <a:bodyPr/>
          <a:lstStyle>
            <a:lvl1pPr marL="0" marR="0" indent="0" algn="l" rtl="0">
              <a:spcBef>
                <a:spcPts val="0"/>
              </a:spcBef>
              <a:buSzPct val="25000"/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Career Launchpad!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B202AE5B-4974-447F-8ABF-D12E9A89C08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373688" y="846138"/>
            <a:ext cx="3078162" cy="244387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/>
              <a:t>An image relating to the information on the left.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90ACCFD2-7943-4AEF-88F0-D1F867DF1B6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69914" y="3745793"/>
            <a:ext cx="2960687" cy="267247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/>
              <a:t>A screenshot of the video used in Career Spotlight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E4081CE7-9680-41C6-8AA6-ACAF4C6CC7F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1610" y="824725"/>
            <a:ext cx="4298950" cy="373844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Learn about…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F77652-284D-459B-921E-278C7A439ED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3131" y="6626489"/>
            <a:ext cx="2427287" cy="194845"/>
          </a:xfrm>
        </p:spPr>
        <p:txBody>
          <a:bodyPr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r>
              <a:rPr lang="en-US" dirty="0"/>
              <a:t>Place hyperlink to </a:t>
            </a:r>
            <a:r>
              <a:rPr lang="en-US" dirty="0" err="1"/>
              <a:t>SafeShare</a:t>
            </a:r>
            <a:r>
              <a:rPr lang="en-US" dirty="0"/>
              <a:t> video here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36DFA2-68E5-4B17-8F90-38FBDAC80A1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11610" y="1276255"/>
            <a:ext cx="4699229" cy="2013046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1"/>
            </a:solidFill>
          </a:ln>
        </p:spPr>
        <p:txBody>
          <a:bodyPr anchor="ctr"/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en-US" dirty="0"/>
              <a:t>Further information about the topic.</a:t>
            </a:r>
          </a:p>
        </p:txBody>
      </p:sp>
    </p:spTree>
    <p:extLst>
      <p:ext uri="{BB962C8B-B14F-4D97-AF65-F5344CB8AC3E}">
        <p14:creationId xmlns:p14="http://schemas.microsoft.com/office/powerpoint/2010/main" val="8891965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332B78-DC47-4EF7-8377-CAD9B751009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2811BCB-6383-4BBE-8F38-2811A1D36375}"/>
              </a:ext>
            </a:extLst>
          </p:cNvPr>
          <p:cNvGrpSpPr/>
          <p:nvPr/>
        </p:nvGrpSpPr>
        <p:grpSpPr>
          <a:xfrm>
            <a:off x="3541893" y="2503328"/>
            <a:ext cx="2722203" cy="2748632"/>
            <a:chOff x="3635896" y="2780928"/>
            <a:chExt cx="2722203" cy="2748632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A76B8D68-E61A-41B5-83C7-05C79518C926}"/>
                </a:ext>
              </a:extLst>
            </p:cNvPr>
            <p:cNvGrpSpPr/>
            <p:nvPr/>
          </p:nvGrpSpPr>
          <p:grpSpPr>
            <a:xfrm>
              <a:off x="3635896" y="2780928"/>
              <a:ext cx="2722203" cy="2748632"/>
              <a:chOff x="3635896" y="2780928"/>
              <a:chExt cx="2722203" cy="2748632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85BB686D-62CB-447D-913B-FE2A5C2840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635896" y="2780928"/>
                <a:ext cx="2722203" cy="2748632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22A87CED-981C-4BF2-8994-CDAA3FEA50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355976" y="4149080"/>
                <a:ext cx="655780" cy="660365"/>
              </a:xfrm>
              <a:prstGeom prst="rect">
                <a:avLst/>
              </a:prstGeom>
            </p:spPr>
          </p:pic>
        </p:grpSp>
        <p:sp>
          <p:nvSpPr>
            <p:cNvPr id="9" name="Frame 8">
              <a:extLst>
                <a:ext uri="{FF2B5EF4-FFF2-40B4-BE49-F238E27FC236}">
                  <a16:creationId xmlns:a16="http://schemas.microsoft.com/office/drawing/2014/main" id="{05739293-DC20-496C-B38E-61B462753C9F}"/>
                </a:ext>
              </a:extLst>
            </p:cNvPr>
            <p:cNvSpPr/>
            <p:nvPr/>
          </p:nvSpPr>
          <p:spPr>
            <a:xfrm>
              <a:off x="4079149" y="4061384"/>
              <a:ext cx="1152128" cy="884265"/>
            </a:xfrm>
            <a:prstGeom prst="frame">
              <a:avLst>
                <a:gd name="adj1" fmla="val 2443"/>
              </a:avLst>
            </a:prstGeom>
            <a:solidFill>
              <a:srgbClr val="6088EF"/>
            </a:solidFill>
            <a:ln>
              <a:solidFill>
                <a:srgbClr val="6088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1D188BFA-42D5-4812-946F-4D320F4D42B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8104" y="5955611"/>
            <a:ext cx="3347864" cy="5384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3753F7-84DA-4001-BFD1-056FC0FF60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8526" y="332656"/>
            <a:ext cx="871804" cy="8779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C4E4566-B2BC-475A-9EFF-BA5C7B4CABBD}"/>
              </a:ext>
            </a:extLst>
          </p:cNvPr>
          <p:cNvSpPr/>
          <p:nvPr/>
        </p:nvSpPr>
        <p:spPr>
          <a:xfrm>
            <a:off x="1970664" y="982129"/>
            <a:ext cx="5238398" cy="138499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2D2D2D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Vote now on…</a:t>
            </a:r>
            <a:br>
              <a:rPr lang="en-GB" sz="2800" b="1" dirty="0">
                <a:solidFill>
                  <a:srgbClr val="97E8D7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br>
              <a:rPr lang="en-GB" sz="2800" b="1" dirty="0">
                <a:solidFill>
                  <a:srgbClr val="97E8D7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GB" sz="2800" b="1" u="sng" dirty="0"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www.votesforschools.com</a:t>
            </a:r>
            <a:r>
              <a:rPr lang="en-GB" sz="2800" b="1" dirty="0">
                <a:solidFill>
                  <a:srgbClr val="97E8D7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521176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FC176-9C3E-4E4C-AF0F-A4FE49B5BCA6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9919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8753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32FFBDDD-9207-49ED-865E-A2FFF820E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387389" cy="769158"/>
          </a:xfrm>
        </p:spPr>
        <p:txBody>
          <a:bodyPr>
            <a:normAutofit/>
          </a:bodyPr>
          <a:lstStyle>
            <a:lvl1pPr algn="l">
              <a:defRPr lang="en-US"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746B77-5514-4F25-8039-1A1E79B459F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5328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Ques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822DD32-0D5A-4EB5-88D4-5D09DCA5E31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90551" y="283298"/>
            <a:ext cx="6562898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800" b="1">
                <a:latin typeface="+mn-lt"/>
              </a:defRPr>
            </a:lvl1pPr>
          </a:lstStyle>
          <a:p>
            <a:r>
              <a:rPr lang="en-US" dirty="0"/>
              <a:t>Centre Question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DF12BC-5F83-4042-823D-DADE2A3F7E6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39916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68D707C2-7BA7-49C9-BBBE-FE2DFB3B96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7609" y="2467955"/>
            <a:ext cx="6939815" cy="1113270"/>
          </a:xfrm>
          <a:prstGeom prst="rect">
            <a:avLst/>
          </a:prstGeom>
        </p:spPr>
      </p:pic>
      <p:sp>
        <p:nvSpPr>
          <p:cNvPr id="11" name="Shape 96">
            <a:extLst>
              <a:ext uri="{FF2B5EF4-FFF2-40B4-BE49-F238E27FC236}">
                <a16:creationId xmlns:a16="http://schemas.microsoft.com/office/drawing/2014/main" id="{A99762AC-3D98-44C7-B89F-F0413A501885}"/>
              </a:ext>
            </a:extLst>
          </p:cNvPr>
          <p:cNvSpPr txBox="1">
            <a:spLocks/>
          </p:cNvSpPr>
          <p:nvPr/>
        </p:nvSpPr>
        <p:spPr>
          <a:xfrm>
            <a:off x="4724400" y="3018752"/>
            <a:ext cx="3802930" cy="108012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Clr>
                <a:srgbClr val="97E8D7"/>
              </a:buClr>
              <a:buSzPct val="25000"/>
              <a:buFont typeface="Arial"/>
              <a:buNone/>
            </a:pPr>
            <a:r>
              <a:rPr lang="en-GB" sz="4800" b="1" dirty="0">
                <a:solidFill>
                  <a:srgbClr val="6088EF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Primary KS2</a:t>
            </a:r>
          </a:p>
          <a:p>
            <a:pPr algn="ctr">
              <a:lnSpc>
                <a:spcPct val="150000"/>
              </a:lnSpc>
              <a:spcBef>
                <a:spcPts val="800"/>
              </a:spcBef>
              <a:buClr>
                <a:srgbClr val="97E8D7"/>
              </a:buClr>
              <a:buSzPct val="100000"/>
              <a:buFont typeface="Arial"/>
              <a:buNone/>
            </a:pPr>
            <a:endParaRPr lang="en-GB" sz="4800" b="1" dirty="0">
              <a:solidFill>
                <a:srgbClr val="6088EF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9598F9C-8083-495F-89E8-97B92D40957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748" y="257360"/>
            <a:ext cx="1139862" cy="2257292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619F7E51-A50C-4FE6-BAF9-5399E7F57E3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620" y="5427028"/>
            <a:ext cx="5040000" cy="121943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0AB47B6-A7DE-4AD3-96E9-9363EE3785EE}"/>
              </a:ext>
            </a:extLst>
          </p:cNvPr>
          <p:cNvSpPr/>
          <p:nvPr/>
        </p:nvSpPr>
        <p:spPr>
          <a:xfrm rot="1789485">
            <a:off x="1360052" y="2352501"/>
            <a:ext cx="257695" cy="490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B0AF93-F02E-471C-8525-B8A4E8EC8104}"/>
              </a:ext>
            </a:extLst>
          </p:cNvPr>
          <p:cNvSpPr/>
          <p:nvPr/>
        </p:nvSpPr>
        <p:spPr>
          <a:xfrm>
            <a:off x="1360051" y="3275403"/>
            <a:ext cx="257695" cy="3058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8FF0AA5-BBF4-4B39-9B64-2B2E4BED08A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745" y="2470612"/>
            <a:ext cx="1079126" cy="116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5057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arning Jour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mage result for finish sign">
            <a:extLst>
              <a:ext uri="{FF2B5EF4-FFF2-40B4-BE49-F238E27FC236}">
                <a16:creationId xmlns:a16="http://schemas.microsoft.com/office/drawing/2014/main" id="{B3EC44D8-1F0E-474B-B346-B47AC186D9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39817" y="4985651"/>
            <a:ext cx="1228485" cy="121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reeform: Shape 9">
            <a:extLst>
              <a:ext uri="{FF2B5EF4-FFF2-40B4-BE49-F238E27FC236}">
                <a16:creationId xmlns:a16="http://schemas.microsoft.com/office/drawing/2014/main" id="{E61A4D26-4875-40CA-A5B2-7B453F8FE296}"/>
              </a:ext>
            </a:extLst>
          </p:cNvPr>
          <p:cNvSpPr/>
          <p:nvPr/>
        </p:nvSpPr>
        <p:spPr>
          <a:xfrm>
            <a:off x="836464" y="1772816"/>
            <a:ext cx="7581822" cy="4000976"/>
          </a:xfrm>
          <a:custGeom>
            <a:avLst/>
            <a:gdLst>
              <a:gd name="connsiteX0" fmla="*/ 0 w 7263928"/>
              <a:gd name="connsiteY0" fmla="*/ 75127 h 3582415"/>
              <a:gd name="connsiteX1" fmla="*/ 6150280 w 7263928"/>
              <a:gd name="connsiteY1" fmla="*/ 100179 h 3582415"/>
              <a:gd name="connsiteX2" fmla="*/ 6770318 w 7263928"/>
              <a:gd name="connsiteY2" fmla="*/ 1052157 h 3582415"/>
              <a:gd name="connsiteX3" fmla="*/ 795403 w 7263928"/>
              <a:gd name="connsiteY3" fmla="*/ 1803719 h 3582415"/>
              <a:gd name="connsiteX4" fmla="*/ 989557 w 7263928"/>
              <a:gd name="connsiteY4" fmla="*/ 3075110 h 3582415"/>
              <a:gd name="connsiteX5" fmla="*/ 6657584 w 7263928"/>
              <a:gd name="connsiteY5" fmla="*/ 3582415 h 3582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63928" h="3582415">
                <a:moveTo>
                  <a:pt x="0" y="75127"/>
                </a:moveTo>
                <a:cubicBezTo>
                  <a:pt x="2510947" y="6234"/>
                  <a:pt x="5021894" y="-62659"/>
                  <a:pt x="6150280" y="100179"/>
                </a:cubicBezTo>
                <a:cubicBezTo>
                  <a:pt x="7278666" y="263017"/>
                  <a:pt x="7662797" y="768234"/>
                  <a:pt x="6770318" y="1052157"/>
                </a:cubicBezTo>
                <a:cubicBezTo>
                  <a:pt x="5877839" y="1336080"/>
                  <a:pt x="1758863" y="1466560"/>
                  <a:pt x="795403" y="1803719"/>
                </a:cubicBezTo>
                <a:cubicBezTo>
                  <a:pt x="-168057" y="2140878"/>
                  <a:pt x="12527" y="2778661"/>
                  <a:pt x="989557" y="3075110"/>
                </a:cubicBezTo>
                <a:cubicBezTo>
                  <a:pt x="1966587" y="3371559"/>
                  <a:pt x="4312085" y="3476987"/>
                  <a:pt x="6657584" y="3582415"/>
                </a:cubicBezTo>
              </a:path>
            </a:pathLst>
          </a:custGeom>
          <a:noFill/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highlight>
                <a:srgbClr val="03ABE1"/>
              </a:highlight>
              <a:latin typeface="Century Gothic"/>
              <a:cs typeface="Century Gothic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2" descr="http://www.thehiveinsight.com/wp-content/themes/tsu/css/images/signs-right-start.png">
            <a:extLst>
              <a:ext uri="{FF2B5EF4-FFF2-40B4-BE49-F238E27FC236}">
                <a16:creationId xmlns:a16="http://schemas.microsoft.com/office/drawing/2014/main" id="{3E3F0D5E-229D-49A7-AAB6-0D351DD0A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248457"/>
            <a:ext cx="1431618" cy="124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 Placeholder 24">
            <a:extLst>
              <a:ext uri="{FF2B5EF4-FFF2-40B4-BE49-F238E27FC236}">
                <a16:creationId xmlns:a16="http://schemas.microsoft.com/office/drawing/2014/main" id="{DB6B306F-BFCD-4479-ACB0-81C8F27DCE0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1476" y="3434574"/>
            <a:ext cx="1799130" cy="1149259"/>
          </a:xfrm>
          <a:solidFill>
            <a:schemeClr val="bg1"/>
          </a:solidFill>
          <a:ln w="28575">
            <a:solidFill>
              <a:schemeClr val="tx2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6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0B71B64D-5B71-48B0-A10B-5D516CB7DCF1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>
                <a:latin typeface="Century Gothic"/>
                <a:cs typeface="Century Gothic"/>
              </a:rPr>
              <a:t>Our learning journey for this week!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15F20F20-48E6-4C24-8828-2C82B433856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077538" y="1231203"/>
            <a:ext cx="1712913" cy="1109663"/>
          </a:xfrm>
          <a:solidFill>
            <a:schemeClr val="bg1"/>
          </a:solidFill>
          <a:ln w="28575">
            <a:solidFill>
              <a:schemeClr val="tx2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6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2868CCFB-DEDB-423B-A8FC-3A26C842F3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64864" y="1140405"/>
            <a:ext cx="1884045" cy="116134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2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600">
                <a:latin typeface="+mn-lt"/>
              </a:defRPr>
            </a:lvl1pPr>
            <a:lvl2pPr>
              <a:defRPr sz="1600">
                <a:latin typeface="+mn-lt"/>
              </a:defRPr>
            </a:lvl2pPr>
            <a:lvl3pPr>
              <a:defRPr sz="1600">
                <a:latin typeface="+mn-lt"/>
              </a:defRPr>
            </a:lvl3pPr>
            <a:lvl4pPr>
              <a:defRPr sz="1600">
                <a:latin typeface="+mn-lt"/>
              </a:defRPr>
            </a:lvl4pPr>
            <a:lvl5pPr marL="1828800" indent="0">
              <a:buNone/>
              <a:defRPr sz="16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Text Placeholder 24">
            <a:extLst>
              <a:ext uri="{FF2B5EF4-FFF2-40B4-BE49-F238E27FC236}">
                <a16:creationId xmlns:a16="http://schemas.microsoft.com/office/drawing/2014/main" id="{F28DE195-DDB4-47F8-8B8C-DC750A8D9C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101812" y="2648486"/>
            <a:ext cx="1713599" cy="1108800"/>
          </a:xfrm>
          <a:solidFill>
            <a:schemeClr val="bg1"/>
          </a:solidFill>
          <a:ln w="28575">
            <a:solidFill>
              <a:schemeClr val="tx2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6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C074B4FC-009B-47F9-A785-7C0FDE0B90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393747" y="2892932"/>
            <a:ext cx="2064047" cy="11736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2"/>
            </a:solidFill>
          </a:ln>
        </p:spPr>
        <p:txBody>
          <a:bodyPr>
            <a:noAutofit/>
          </a:bodyPr>
          <a:lstStyle>
            <a:lvl1pPr marL="0" indent="0" algn="ctr">
              <a:buNone/>
              <a:defRPr sz="1600">
                <a:latin typeface="+mn-lt"/>
              </a:defRPr>
            </a:lvl1pPr>
            <a:lvl2pPr>
              <a:defRPr sz="1600">
                <a:latin typeface="+mn-lt"/>
              </a:defRPr>
            </a:lvl2pPr>
            <a:lvl3pPr>
              <a:defRPr sz="1600">
                <a:latin typeface="+mn-lt"/>
              </a:defRPr>
            </a:lvl3pPr>
            <a:lvl4pPr>
              <a:defRPr sz="1600">
                <a:latin typeface="+mn-lt"/>
              </a:defRPr>
            </a:lvl4pPr>
            <a:lvl5pPr marL="1828800" indent="0">
              <a:buNone/>
              <a:defRPr sz="16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26">
            <a:extLst>
              <a:ext uri="{FF2B5EF4-FFF2-40B4-BE49-F238E27FC236}">
                <a16:creationId xmlns:a16="http://schemas.microsoft.com/office/drawing/2014/main" id="{4ADB8F8D-C5D2-43D9-95F6-8953E23439F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459285" y="5006403"/>
            <a:ext cx="2064047" cy="129282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2"/>
            </a:solidFill>
          </a:ln>
        </p:spPr>
        <p:txBody>
          <a:bodyPr anchor="ctr">
            <a:noAutofit/>
          </a:bodyPr>
          <a:lstStyle>
            <a:lvl1pPr marL="0" indent="0" algn="ctr">
              <a:buNone/>
              <a:defRPr sz="1600">
                <a:latin typeface="+mn-lt"/>
              </a:defRPr>
            </a:lvl1pPr>
            <a:lvl2pPr>
              <a:defRPr sz="1600">
                <a:latin typeface="+mn-lt"/>
              </a:defRPr>
            </a:lvl2pPr>
            <a:lvl3pPr>
              <a:defRPr sz="1600">
                <a:latin typeface="+mn-lt"/>
              </a:defRPr>
            </a:lvl3pPr>
            <a:lvl4pPr>
              <a:defRPr sz="1600">
                <a:latin typeface="+mn-lt"/>
              </a:defRPr>
            </a:lvl4pPr>
            <a:lvl5pPr marL="1828800" indent="0">
              <a:buNone/>
              <a:defRPr sz="16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E22C82-1322-47F0-8433-07036B1A318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508301" y="5062265"/>
            <a:ext cx="1487488" cy="1181100"/>
          </a:xfrm>
          <a:solidFill>
            <a:schemeClr val="bg1"/>
          </a:solidFill>
          <a:ln w="28575">
            <a:solidFill>
              <a:schemeClr val="tx2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Vote!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A6997C-D971-4035-B1E0-C3AFCF4B9EF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6104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mon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9"/>
            <a:ext cx="7237562" cy="457199"/>
          </a:xfrm>
        </p:spPr>
        <p:txBody>
          <a:bodyPr>
            <a:noAutofit/>
          </a:bodyPr>
          <a:lstStyle>
            <a:lvl1pPr algn="l">
              <a:defRPr sz="2800" b="1">
                <a:latin typeface="+mn-lt"/>
              </a:defRPr>
            </a:lvl1pPr>
          </a:lstStyle>
          <a:p>
            <a:r>
              <a:rPr lang="en-US" dirty="0"/>
              <a:t>Commonly used boxes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5172E2-B8C0-4B53-8CD7-E38E5A07A91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80879" y="3832016"/>
            <a:ext cx="3789946" cy="2146261"/>
          </a:xfrm>
          <a:prstGeom prst="cloud">
            <a:avLst/>
          </a:prstGeom>
          <a:solidFill>
            <a:schemeClr val="accent5"/>
          </a:solidFill>
          <a:ln w="28575">
            <a:solidFill>
              <a:schemeClr val="tx2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1"/>
            </a:lvl1pPr>
            <a:lvl2pPr marL="457200" indent="0" algn="ctr">
              <a:buNone/>
              <a:defRPr sz="1600"/>
            </a:lvl2pPr>
          </a:lstStyle>
          <a:p>
            <a:pPr lvl="0"/>
            <a:r>
              <a:rPr lang="en-US" dirty="0"/>
              <a:t>Activity Title (X mins)</a:t>
            </a:r>
          </a:p>
          <a:p>
            <a:pPr lvl="1"/>
            <a:r>
              <a:rPr lang="en-US" dirty="0"/>
              <a:t>Activity information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843B41-02CF-4B64-BCD9-B9CC937351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37921" y="2371512"/>
            <a:ext cx="2994025" cy="940234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/>
              <a:t>Information box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8D644EF-BAA6-4E05-AE1F-70DBA267BF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80231" y="2914097"/>
            <a:ext cx="2994025" cy="940234"/>
          </a:xfrm>
          <a:prstGeom prst="roundRect">
            <a:avLst/>
          </a:prstGeom>
          <a:solidFill>
            <a:schemeClr val="accent3"/>
          </a:solidFill>
          <a:ln w="28575">
            <a:solidFill>
              <a:schemeClr val="tx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1"/>
            </a:lvl1pPr>
          </a:lstStyle>
          <a:p>
            <a:pPr lvl="0"/>
            <a:r>
              <a:rPr lang="en-US" dirty="0"/>
              <a:t>SEND/Definition Box: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77269F30-4ADC-40DA-AD25-97F31391CC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80230" y="4037677"/>
            <a:ext cx="2994025" cy="94023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1"/>
            </a:lvl1pPr>
          </a:lstStyle>
          <a:p>
            <a:pPr lvl="0"/>
            <a:r>
              <a:rPr lang="en-US" dirty="0"/>
              <a:t>Teachers note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3F182A14-3F1D-476C-86EF-54A1A5D78CE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136742" y="1247932"/>
            <a:ext cx="2994025" cy="940234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Information box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45BC85D-E8AA-4F9D-B69B-46A19BEFAC9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180230" y="1790517"/>
            <a:ext cx="2995200" cy="940234"/>
          </a:xfrm>
          <a:prstGeom prst="roundRect">
            <a:avLst/>
          </a:prstGeom>
          <a:solidFill>
            <a:schemeClr val="tx2"/>
          </a:solidFill>
          <a:ln w="28575">
            <a:solidFill>
              <a:schemeClr val="bg2"/>
            </a:solidFill>
          </a:ln>
        </p:spPr>
        <p:txBody>
          <a:bodyPr anchor="ctr"/>
          <a:lstStyle>
            <a:lvl1pPr algn="ctr">
              <a:defRPr sz="1600" b="1">
                <a:solidFill>
                  <a:schemeClr val="bg1"/>
                </a:solidFill>
              </a:defRPr>
            </a:lvl1pPr>
            <a:lvl2pPr algn="ctr"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en-US" dirty="0"/>
              <a:t>Challenge:</a:t>
            </a:r>
          </a:p>
          <a:p>
            <a:pPr lvl="1"/>
            <a:r>
              <a:rPr lang="en-US" dirty="0"/>
              <a:t>Information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EC2DD7D-13A1-4654-9AF7-342A85C83E1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1027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6">
            <a:extLst>
              <a:ext uri="{FF2B5EF4-FFF2-40B4-BE49-F238E27FC236}">
                <a16:creationId xmlns:a16="http://schemas.microsoft.com/office/drawing/2014/main" id="{EF66431D-E730-4458-AAE1-45B406DF2B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2751" y="2140961"/>
            <a:ext cx="4176713" cy="40037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857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These boxes should </a:t>
            </a:r>
            <a:r>
              <a:rPr lang="en-US" dirty="0" err="1"/>
              <a:t>summarise</a:t>
            </a:r>
            <a:r>
              <a:rPr lang="en-US" dirty="0"/>
              <a:t> the main arguments for each side of the question. </a:t>
            </a:r>
          </a:p>
          <a:p>
            <a:pPr lvl="0"/>
            <a:r>
              <a:rPr lang="en-US" dirty="0"/>
              <a:t>The bullet points should be the same </a:t>
            </a:r>
            <a:r>
              <a:rPr lang="en-US" dirty="0" err="1"/>
              <a:t>colour</a:t>
            </a:r>
            <a:r>
              <a:rPr lang="en-US" dirty="0"/>
              <a:t> as the above box.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E94FC0DA-1F7A-4A4F-96DF-822CA2457C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13428" y="274639"/>
            <a:ext cx="6350924" cy="1199413"/>
          </a:xfrm>
        </p:spPr>
        <p:txBody>
          <a:bodyPr>
            <a:normAutofit/>
          </a:bodyPr>
          <a:lstStyle>
            <a:lvl1pPr algn="ctr">
              <a:defRPr lang="en-US" sz="28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dirty="0"/>
              <a:t>Copy the Vote Topic Question Here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C349FA-FA0A-47CF-B375-590C3935656D}"/>
              </a:ext>
            </a:extLst>
          </p:cNvPr>
          <p:cNvSpPr/>
          <p:nvPr/>
        </p:nvSpPr>
        <p:spPr>
          <a:xfrm>
            <a:off x="412544" y="1708914"/>
            <a:ext cx="4176347" cy="432047"/>
          </a:xfrm>
          <a:prstGeom prst="rect">
            <a:avLst/>
          </a:prstGeom>
          <a:solidFill>
            <a:schemeClr val="tx2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Yes</a:t>
            </a:r>
            <a:endParaRPr lang="en-GB" sz="1800" b="1" dirty="0">
              <a:solidFill>
                <a:schemeClr val="tx1"/>
              </a:solidFill>
              <a:latin typeface="Century Gothic"/>
              <a:ea typeface="Lato" panose="020F0502020204030203" pitchFamily="34" charset="0"/>
              <a:cs typeface="Century Gothic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4681413-D22E-44B1-B3BB-C8FC00A935E9}"/>
              </a:ext>
            </a:extLst>
          </p:cNvPr>
          <p:cNvSpPr/>
          <p:nvPr/>
        </p:nvSpPr>
        <p:spPr>
          <a:xfrm>
            <a:off x="4588890" y="1708914"/>
            <a:ext cx="4142566" cy="43204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No</a:t>
            </a:r>
            <a:endParaRPr lang="en-GB" sz="1800" b="1" dirty="0">
              <a:solidFill>
                <a:schemeClr val="tx1"/>
              </a:solidFill>
              <a:latin typeface="Century Gothic"/>
              <a:ea typeface="Lato" panose="020F0502020204030203" pitchFamily="34" charset="0"/>
              <a:cs typeface="Century Gothic"/>
            </a:endParaRPr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E40E376C-CDBB-4677-B0EE-B792DF94E3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89463" y="2135646"/>
            <a:ext cx="4141787" cy="40037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These boxes should </a:t>
            </a:r>
            <a:r>
              <a:rPr lang="en-US" dirty="0" err="1"/>
              <a:t>summarise</a:t>
            </a:r>
            <a:r>
              <a:rPr lang="en-US" dirty="0"/>
              <a:t> the main arguments for each side of the question. </a:t>
            </a:r>
          </a:p>
          <a:p>
            <a:pPr lvl="0"/>
            <a:r>
              <a:rPr lang="en-US" dirty="0"/>
              <a:t>The bullet points should be the same </a:t>
            </a:r>
            <a:r>
              <a:rPr lang="en-US" dirty="0" err="1"/>
              <a:t>colour</a:t>
            </a:r>
            <a:r>
              <a:rPr lang="en-US" dirty="0"/>
              <a:t> as the above box.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0F29C03-D938-433F-A1E7-4F12140050D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8E46BB5-0739-4F12-916E-AFEBF7481CC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8420" y="4815984"/>
            <a:ext cx="925606" cy="1832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6924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eer Launchp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751DEF6-C112-4BCD-8EF8-ADB6CE45252E}"/>
              </a:ext>
            </a:extLst>
          </p:cNvPr>
          <p:cNvSpPr/>
          <p:nvPr/>
        </p:nvSpPr>
        <p:spPr>
          <a:xfrm>
            <a:off x="128070" y="3420376"/>
            <a:ext cx="8878297" cy="3259377"/>
          </a:xfrm>
          <a:prstGeom prst="rect">
            <a:avLst/>
          </a:prstGeom>
          <a:solidFill>
            <a:srgbClr val="EF3340">
              <a:alpha val="13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F833950-833C-475A-A691-4FE801C3479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172875" y="3730469"/>
            <a:ext cx="4278975" cy="2671763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0"/>
            </a:lvl1pPr>
          </a:lstStyle>
          <a:p>
            <a:pPr lvl="0"/>
            <a:r>
              <a:rPr lang="en-GB" dirty="0"/>
              <a:t>Career spotlight: This is .... He is a .., which means ... 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Click him to hear about how he got into a career in ...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450BE83-20A5-4AD5-9347-F6ED54151A4F}"/>
              </a:ext>
            </a:extLst>
          </p:cNvPr>
          <p:cNvSpPr/>
          <p:nvPr/>
        </p:nvSpPr>
        <p:spPr>
          <a:xfrm>
            <a:off x="119757" y="178249"/>
            <a:ext cx="8877984" cy="3240360"/>
          </a:xfrm>
          <a:prstGeom prst="rect">
            <a:avLst/>
          </a:prstGeom>
          <a:solidFill>
            <a:srgbClr val="80A0F2">
              <a:alpha val="3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3C77992-C979-4C00-A915-6251B7797C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528" y="274641"/>
            <a:ext cx="3849545" cy="520349"/>
          </a:xfrm>
        </p:spPr>
        <p:txBody>
          <a:bodyPr/>
          <a:lstStyle>
            <a:lvl1pPr marL="0" marR="0" indent="0" algn="l" rtl="0">
              <a:spcBef>
                <a:spcPts val="0"/>
              </a:spcBef>
              <a:buSzPct val="25000"/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Career Launchpad!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B202AE5B-4974-447F-8ABF-D12E9A89C08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373688" y="846138"/>
            <a:ext cx="3078162" cy="244387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 dirty="0"/>
              <a:t>An image relating to the information on the left.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90ACCFD2-7943-4AEF-88F0-D1F867DF1B6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69914" y="3745793"/>
            <a:ext cx="2960687" cy="267247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 dirty="0"/>
              <a:t>A screenshot of the video used in Career Spotlight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E4081CE7-9680-41C6-8AA6-ACAF4C6CC7F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1610" y="824725"/>
            <a:ext cx="3861265" cy="373844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Learn about…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F77652-284D-459B-921E-278C7A439ED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3131" y="6626489"/>
            <a:ext cx="2427287" cy="194845"/>
          </a:xfrm>
        </p:spPr>
        <p:txBody>
          <a:bodyPr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r>
              <a:rPr lang="en-US" dirty="0"/>
              <a:t>Place hyperlink to </a:t>
            </a:r>
            <a:r>
              <a:rPr lang="en-US" dirty="0" err="1"/>
              <a:t>SafeShare</a:t>
            </a:r>
            <a:r>
              <a:rPr lang="en-US" dirty="0"/>
              <a:t> video here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36DFA2-68E5-4B17-8F90-38FBDAC80A1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11610" y="1276255"/>
            <a:ext cx="4699229" cy="2013046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txBody>
          <a:bodyPr anchor="ctr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dirty="0"/>
              <a:t>Further information about the topic.</a:t>
            </a:r>
          </a:p>
        </p:txBody>
      </p:sp>
    </p:spTree>
    <p:extLst>
      <p:ext uri="{BB962C8B-B14F-4D97-AF65-F5344CB8AC3E}">
        <p14:creationId xmlns:p14="http://schemas.microsoft.com/office/powerpoint/2010/main" val="9509787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hlinkClick r:id="rId2"/>
            <a:extLst>
              <a:ext uri="{FF2B5EF4-FFF2-40B4-BE49-F238E27FC236}">
                <a16:creationId xmlns:a16="http://schemas.microsoft.com/office/drawing/2014/main" id="{B52A438F-2695-440D-854D-0CC3F37C78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2020" y="2081054"/>
            <a:ext cx="1319960" cy="2613944"/>
          </a:xfrm>
          <a:prstGeom prst="rect">
            <a:avLst/>
          </a:prstGeom>
        </p:spPr>
      </p:pic>
      <p:sp>
        <p:nvSpPr>
          <p:cNvPr id="17" name="Shape 246">
            <a:extLst>
              <a:ext uri="{FF2B5EF4-FFF2-40B4-BE49-F238E27FC236}">
                <a16:creationId xmlns:a16="http://schemas.microsoft.com/office/drawing/2014/main" id="{8AFFC216-EEEB-467D-8388-03354B848E3A}"/>
              </a:ext>
            </a:extLst>
          </p:cNvPr>
          <p:cNvSpPr txBox="1">
            <a:spLocks/>
          </p:cNvSpPr>
          <p:nvPr/>
        </p:nvSpPr>
        <p:spPr>
          <a:xfrm>
            <a:off x="2517061" y="4910632"/>
            <a:ext cx="4109877" cy="43496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rgbClr val="2D2D2D"/>
              </a:buClr>
              <a:buSzPct val="25000"/>
              <a:buFont typeface="Calibri"/>
              <a:buNone/>
            </a:pPr>
            <a:r>
              <a:rPr lang="en-GB" sz="2400" b="1" dirty="0"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To have your voice heard!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7C681F7-8021-46FE-BF20-494C76A5D93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6735042" y="494148"/>
            <a:ext cx="499626" cy="59532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65A866F-2833-4390-B33F-EC2AE32C864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492" y="1053397"/>
            <a:ext cx="993753" cy="95622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7CC0623-67D0-4915-81A6-24FED169EC7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5D89BCA-8D45-46A4-9D50-7C9779FEBA2A}"/>
              </a:ext>
            </a:extLst>
          </p:cNvPr>
          <p:cNvSpPr txBox="1"/>
          <p:nvPr/>
        </p:nvSpPr>
        <p:spPr>
          <a:xfrm>
            <a:off x="1295635" y="572758"/>
            <a:ext cx="65527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i="0" u="none" strike="noStrike" kern="1200" cap="none" dirty="0">
                <a:solidFill>
                  <a:schemeClr val="tx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Vote Now on…</a:t>
            </a:r>
            <a:br>
              <a:rPr lang="en-GB" sz="2600" kern="1200" dirty="0">
                <a:solidFill>
                  <a:schemeClr val="tx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</a:br>
            <a:br>
              <a:rPr lang="en-GB" sz="2600" b="1" i="0" u="none" strike="noStrike" kern="1200" cap="none" dirty="0">
                <a:solidFill>
                  <a:schemeClr val="tx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</a:br>
            <a:r>
              <a:rPr lang="en-GB" sz="2600" b="1" i="0" u="sng" strike="noStrike" kern="1200" cap="none" dirty="0">
                <a:solidFill>
                  <a:schemeClr val="tx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www.votesforschools.com</a:t>
            </a:r>
            <a:r>
              <a:rPr lang="en-GB" sz="2600" b="1" i="0" u="none" strike="noStrike" kern="1200" cap="none" dirty="0">
                <a:solidFill>
                  <a:schemeClr val="tx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 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371303266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FC176-9C3E-4E4C-AF0F-A4FE49B5BCA6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7064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FC176-9C3E-4E4C-AF0F-A4FE49B5BCA6}" type="datetimeFigureOut">
              <a:rPr lang="en-US" smtClean="0"/>
              <a:t>6/28/2020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4173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Blank Colle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49141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93917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C015642-D673-4A59-B7A1-9DC47DBD7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570751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5692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Ques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90551" y="283298"/>
            <a:ext cx="6562898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800" b="1">
                <a:latin typeface="+mn-lt"/>
              </a:defRPr>
            </a:lvl1pPr>
          </a:lstStyle>
          <a:p>
            <a:r>
              <a:rPr lang="en-US" dirty="0"/>
              <a:t>Centre Question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D1F35A-EFCB-4B47-92D2-32D0A7236F5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52517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5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B1D5726-7759-4CB5-8B90-C9F4365810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22214" y="5148606"/>
            <a:ext cx="3355975" cy="1420812"/>
          </a:xfrm>
          <a:prstGeom prst="roundRect">
            <a:avLst/>
          </a:prstGeom>
          <a:solidFill>
            <a:schemeClr val="accent3"/>
          </a:solidFill>
          <a:ln w="28575">
            <a:solidFill>
              <a:schemeClr val="tx2"/>
            </a:solidFill>
          </a:ln>
        </p:spPr>
        <p:txBody>
          <a:bodyPr anchor="ctr">
            <a:noAutofit/>
          </a:bodyPr>
          <a:lstStyle>
            <a:lvl1pPr algn="ctr">
              <a:defRPr sz="1200" b="1"/>
            </a:lvl1pPr>
            <a:lvl2pPr algn="ctr">
              <a:defRPr sz="1200"/>
            </a:lvl2pPr>
            <a:lvl3pPr marL="914400" indent="0" algn="ctr">
              <a:buNone/>
              <a:defRPr sz="1200" i="1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E919F7-64C3-4CFD-8AAF-B4B75A4143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1" y="2344363"/>
            <a:ext cx="8078599" cy="1561975"/>
          </a:xfrm>
          <a:prstGeom prst="rect">
            <a:avLst/>
          </a:prstGeom>
        </p:spPr>
      </p:pic>
      <p:sp>
        <p:nvSpPr>
          <p:cNvPr id="6" name="Shape 96">
            <a:extLst>
              <a:ext uri="{FF2B5EF4-FFF2-40B4-BE49-F238E27FC236}">
                <a16:creationId xmlns:a16="http://schemas.microsoft.com/office/drawing/2014/main" id="{54248BCF-05EA-4605-A9E1-4F0C88B7A185}"/>
              </a:ext>
            </a:extLst>
          </p:cNvPr>
          <p:cNvSpPr txBox="1">
            <a:spLocks/>
          </p:cNvSpPr>
          <p:nvPr/>
        </p:nvSpPr>
        <p:spPr>
          <a:xfrm>
            <a:off x="4352925" y="3126482"/>
            <a:ext cx="4174405" cy="108012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Clr>
                <a:srgbClr val="97E8D7"/>
              </a:buClr>
              <a:buSzPct val="25000"/>
              <a:buFont typeface="Arial"/>
              <a:buNone/>
            </a:pPr>
            <a:r>
              <a:rPr lang="en-GB" sz="4400" b="1" dirty="0">
                <a:solidFill>
                  <a:schemeClr val="tx2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Secondary 45</a:t>
            </a:r>
          </a:p>
        </p:txBody>
      </p:sp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83C43B43-C71C-41F6-B198-4D6694AD6CC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" y="5147728"/>
            <a:ext cx="5040000" cy="154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2191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B1D5726-7759-4CB5-8B90-C9F4365810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22214" y="5148606"/>
            <a:ext cx="3355975" cy="1420812"/>
          </a:xfrm>
          <a:prstGeom prst="roundRect">
            <a:avLst/>
          </a:prstGeom>
          <a:solidFill>
            <a:schemeClr val="accent3"/>
          </a:solidFill>
          <a:ln w="28575">
            <a:solidFill>
              <a:schemeClr val="tx2"/>
            </a:solidFill>
          </a:ln>
        </p:spPr>
        <p:txBody>
          <a:bodyPr anchor="ctr">
            <a:noAutofit/>
          </a:bodyPr>
          <a:lstStyle>
            <a:lvl1pPr algn="ctr">
              <a:defRPr sz="1200" b="1"/>
            </a:lvl1pPr>
            <a:lvl2pPr algn="ctr">
              <a:defRPr sz="1200"/>
            </a:lvl2pPr>
            <a:lvl3pPr marL="914400" indent="0" algn="ctr">
              <a:buNone/>
              <a:defRPr sz="1200" i="1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8" name="AutoShape 2" descr="https://files.slack.com/files-pri/T17G4CXPU-FEBQYG2CT/image_from_ios.jpg">
            <a:extLst>
              <a:ext uri="{FF2B5EF4-FFF2-40B4-BE49-F238E27FC236}">
                <a16:creationId xmlns:a16="http://schemas.microsoft.com/office/drawing/2014/main" id="{A1D31A64-0A76-4111-8A30-CA24B7D84EE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97602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 descr="A picture containing clock&#10;&#10;Description automatically generated">
            <a:extLst>
              <a:ext uri="{FF2B5EF4-FFF2-40B4-BE49-F238E27FC236}">
                <a16:creationId xmlns:a16="http://schemas.microsoft.com/office/drawing/2014/main" id="{66936C4A-AEC2-48E9-A9C6-8E16E3F5CF6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" y="5147728"/>
            <a:ext cx="5040000" cy="154733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5290FD4-58B2-4B7A-A30C-CB84A2968A28}"/>
              </a:ext>
            </a:extLst>
          </p:cNvPr>
          <p:cNvSpPr/>
          <p:nvPr/>
        </p:nvSpPr>
        <p:spPr>
          <a:xfrm>
            <a:off x="462040" y="2365347"/>
            <a:ext cx="991376" cy="124412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B92C501-D70E-49AA-803B-1FBF2BA13654}"/>
              </a:ext>
            </a:extLst>
          </p:cNvPr>
          <p:cNvSpPr/>
          <p:nvPr/>
        </p:nvSpPr>
        <p:spPr>
          <a:xfrm>
            <a:off x="1376413" y="3292383"/>
            <a:ext cx="209760" cy="53285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D671993-6259-49DC-BD57-7D7E7F22D8D2}"/>
              </a:ext>
            </a:extLst>
          </p:cNvPr>
          <p:cNvSpPr/>
          <p:nvPr/>
        </p:nvSpPr>
        <p:spPr>
          <a:xfrm rot="2097780" flipH="1">
            <a:off x="1328225" y="2308928"/>
            <a:ext cx="326380" cy="67093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9FE6937-6C4C-4471-9530-DD2FB332BE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731" y="2334203"/>
            <a:ext cx="8078599" cy="1561975"/>
          </a:xfrm>
          <a:prstGeom prst="rect">
            <a:avLst/>
          </a:prstGeom>
        </p:spPr>
      </p:pic>
      <p:sp>
        <p:nvSpPr>
          <p:cNvPr id="16" name="Shape 96">
            <a:extLst>
              <a:ext uri="{FF2B5EF4-FFF2-40B4-BE49-F238E27FC236}">
                <a16:creationId xmlns:a16="http://schemas.microsoft.com/office/drawing/2014/main" id="{A433E38D-0CC7-4014-9D1F-7499547B33F3}"/>
              </a:ext>
            </a:extLst>
          </p:cNvPr>
          <p:cNvSpPr txBox="1">
            <a:spLocks/>
          </p:cNvSpPr>
          <p:nvPr/>
        </p:nvSpPr>
        <p:spPr>
          <a:xfrm>
            <a:off x="4352925" y="3126482"/>
            <a:ext cx="4174405" cy="108012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Clr>
                <a:srgbClr val="97E8D7"/>
              </a:buClr>
              <a:buSzPct val="25000"/>
              <a:buFont typeface="Arial"/>
              <a:buNone/>
            </a:pPr>
            <a:r>
              <a:rPr lang="en-GB" sz="4400" b="1" dirty="0">
                <a:solidFill>
                  <a:schemeClr val="tx2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Secondary 15</a:t>
            </a:r>
          </a:p>
        </p:txBody>
      </p:sp>
    </p:spTree>
    <p:extLst>
      <p:ext uri="{BB962C8B-B14F-4D97-AF65-F5344CB8AC3E}">
        <p14:creationId xmlns:p14="http://schemas.microsoft.com/office/powerpoint/2010/main" val="248383768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ssues to Cons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14">
            <a:extLst>
              <a:ext uri="{FF2B5EF4-FFF2-40B4-BE49-F238E27FC236}">
                <a16:creationId xmlns:a16="http://schemas.microsoft.com/office/drawing/2014/main" id="{FC5DE063-A0D5-4722-AC4F-46FD6B5BDFD8}"/>
              </a:ext>
            </a:extLst>
          </p:cNvPr>
          <p:cNvSpPr/>
          <p:nvPr/>
        </p:nvSpPr>
        <p:spPr>
          <a:xfrm>
            <a:off x="540000" y="540000"/>
            <a:ext cx="5486150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GB" sz="2800" b="1">
                <a:solidFill>
                  <a:schemeClr val="tx1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Issues to consider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68A9B8-4B0A-4DD9-BD28-D8D11742A66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70384" y="2009954"/>
            <a:ext cx="8069263" cy="3951287"/>
          </a:xfrm>
        </p:spPr>
        <p:txBody>
          <a:bodyPr/>
          <a:lstStyle>
            <a:lvl1pPr marL="285750" indent="-285750">
              <a:lnSpc>
                <a:spcPct val="2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Starter:</a:t>
            </a:r>
          </a:p>
          <a:p>
            <a:pPr lvl="0"/>
            <a:r>
              <a:rPr lang="en-US"/>
              <a:t>Why are we talking about this? (This should be bold and in purple)</a:t>
            </a:r>
          </a:p>
          <a:p>
            <a:pPr lvl="0"/>
            <a:r>
              <a:rPr lang="en-US"/>
              <a:t>Following points</a:t>
            </a:r>
          </a:p>
          <a:p>
            <a:pPr lvl="0"/>
            <a:r>
              <a:rPr lang="en-US"/>
              <a:t>Career Launchpad</a:t>
            </a:r>
          </a:p>
          <a:p>
            <a:pPr lvl="0"/>
            <a:r>
              <a:rPr lang="en-US"/>
              <a:t>Vote</a:t>
            </a:r>
          </a:p>
        </p:txBody>
      </p:sp>
    </p:spTree>
    <p:extLst>
      <p:ext uri="{BB962C8B-B14F-4D97-AF65-F5344CB8AC3E}">
        <p14:creationId xmlns:p14="http://schemas.microsoft.com/office/powerpoint/2010/main" val="21971746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A33BFEB9-CF5C-44C5-8A02-CB490F8A45F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6725" y="4335463"/>
            <a:ext cx="8210550" cy="2039937"/>
          </a:xfrm>
        </p:spPr>
        <p:txBody>
          <a:bodyPr/>
          <a:lstStyle>
            <a:lvl1pPr marL="285750" indent="-285750">
              <a:lnSpc>
                <a:spcPct val="2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b="1">
                <a:solidFill>
                  <a:schemeClr val="tx2"/>
                </a:solidFill>
              </a:defRPr>
            </a:lvl1pPr>
            <a:lvl2pPr marL="457200" indent="0">
              <a:buNone/>
              <a:defRPr sz="1600"/>
            </a:lvl2pPr>
          </a:lstStyle>
          <a:p>
            <a:pPr lvl="0"/>
            <a:r>
              <a:rPr lang="en-US" dirty="0"/>
              <a:t>Key word (bold, purple): Meaning (lowercase, normal)</a:t>
            </a:r>
          </a:p>
          <a:p>
            <a:pPr lvl="0"/>
            <a:r>
              <a:rPr lang="en-US" dirty="0"/>
              <a:t>Key word:</a:t>
            </a:r>
          </a:p>
          <a:p>
            <a:pPr lvl="0"/>
            <a:r>
              <a:rPr lang="en-US" dirty="0"/>
              <a:t>Key word:</a:t>
            </a:r>
          </a:p>
          <a:p>
            <a:pPr lvl="0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Shape 114">
            <a:extLst>
              <a:ext uri="{FF2B5EF4-FFF2-40B4-BE49-F238E27FC236}">
                <a16:creationId xmlns:a16="http://schemas.microsoft.com/office/drawing/2014/main" id="{B4B4B7E9-811B-4FB5-8E96-89BD72E83695}"/>
              </a:ext>
            </a:extLst>
          </p:cNvPr>
          <p:cNvSpPr/>
          <p:nvPr/>
        </p:nvSpPr>
        <p:spPr>
          <a:xfrm>
            <a:off x="540000" y="540000"/>
            <a:ext cx="6559300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GB" sz="2800" b="1">
                <a:solidFill>
                  <a:schemeClr val="tx1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Learning objectives for today</a:t>
            </a:r>
          </a:p>
        </p:txBody>
      </p:sp>
      <p:sp>
        <p:nvSpPr>
          <p:cNvPr id="5" name="Shape 114">
            <a:extLst>
              <a:ext uri="{FF2B5EF4-FFF2-40B4-BE49-F238E27FC236}">
                <a16:creationId xmlns:a16="http://schemas.microsoft.com/office/drawing/2014/main" id="{2F942913-854C-4825-ACC8-BA5AEBBC3CD9}"/>
              </a:ext>
            </a:extLst>
          </p:cNvPr>
          <p:cNvSpPr/>
          <p:nvPr/>
        </p:nvSpPr>
        <p:spPr>
          <a:xfrm>
            <a:off x="540000" y="3485606"/>
            <a:ext cx="6559300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GB" sz="2800" b="1">
                <a:solidFill>
                  <a:schemeClr val="tx1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Keywords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7CB6F5C-6D68-43F4-85C9-25930A89155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97108" y="1412174"/>
            <a:ext cx="8146799" cy="1559736"/>
          </a:xfrm>
        </p:spPr>
        <p:txBody>
          <a:bodyPr/>
          <a:lstStyle>
            <a:lvl1pPr marL="342900" indent="-342900">
              <a:lnSpc>
                <a:spcPct val="200000"/>
              </a:lnSpc>
              <a:buClr>
                <a:schemeClr val="accent1"/>
              </a:buClr>
              <a:buAutoNum type="arabicPeriod"/>
              <a:defRPr/>
            </a:lvl1pPr>
          </a:lstStyle>
          <a:p>
            <a:pPr lvl="0"/>
            <a:r>
              <a:rPr lang="en-US"/>
              <a:t>Write learning objective here</a:t>
            </a:r>
          </a:p>
          <a:p>
            <a:pPr lvl="0"/>
            <a:r>
              <a:rPr lang="en-US"/>
              <a:t>Write learning objective here</a:t>
            </a:r>
          </a:p>
          <a:p>
            <a:pPr lvl="0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B9BB49B-1B66-4C7C-9911-68F7410AD577}"/>
              </a:ext>
            </a:extLst>
          </p:cNvPr>
          <p:cNvCxnSpPr/>
          <p:nvPr/>
        </p:nvCxnSpPr>
        <p:spPr>
          <a:xfrm>
            <a:off x="53752" y="3245963"/>
            <a:ext cx="9036496" cy="0"/>
          </a:xfrm>
          <a:prstGeom prst="line">
            <a:avLst/>
          </a:prstGeom>
          <a:ln w="28575">
            <a:solidFill>
              <a:srgbClr val="43D6B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50684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mon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9"/>
            <a:ext cx="7237562" cy="457199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800" b="1">
                <a:latin typeface="+mn-lt"/>
              </a:defRPr>
            </a:lvl1pPr>
          </a:lstStyle>
          <a:p>
            <a:r>
              <a:rPr lang="en-US"/>
              <a:t>Commonly used boxes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5172E2-B8C0-4B53-8CD7-E38E5A07A91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0978" y="1620499"/>
            <a:ext cx="4355980" cy="2541708"/>
          </a:xfrm>
          <a:prstGeom prst="cloud">
            <a:avLst/>
          </a:prstGeom>
          <a:solidFill>
            <a:schemeClr val="accent5"/>
          </a:solidFill>
          <a:ln w="28575">
            <a:solidFill>
              <a:srgbClr val="AA32EA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1"/>
            </a:lvl1pPr>
            <a:lvl2pPr marL="457200" indent="0" algn="ctr">
              <a:buNone/>
              <a:defRPr sz="1600"/>
            </a:lvl2pPr>
          </a:lstStyle>
          <a:p>
            <a:pPr lvl="0"/>
            <a:r>
              <a:rPr lang="en-US"/>
              <a:t>Group task (Time in mins)</a:t>
            </a:r>
          </a:p>
          <a:p>
            <a:pPr lvl="1"/>
            <a:r>
              <a:rPr lang="en-US"/>
              <a:t>Activity information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843B41-02CF-4B64-BCD9-B9CC937351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53036" y="1148331"/>
            <a:ext cx="2994025" cy="1080000"/>
          </a:xfrm>
          <a:prstGeom prst="roundRect">
            <a:avLst/>
          </a:prstGeom>
          <a:solidFill>
            <a:schemeClr val="bg2"/>
          </a:solidFill>
          <a:ln w="28575">
            <a:solidFill>
              <a:srgbClr val="AA32EA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0"/>
            </a:lvl1pPr>
          </a:lstStyle>
          <a:p>
            <a:pPr lvl="0"/>
            <a:r>
              <a:rPr lang="en-US"/>
              <a:t>Information box – key words in bold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8D644EF-BAA6-4E05-AE1F-70DBA267BF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51859" y="3622207"/>
            <a:ext cx="2994025" cy="1080000"/>
          </a:xfrm>
          <a:prstGeom prst="roundRect">
            <a:avLst/>
          </a:prstGeom>
          <a:solidFill>
            <a:schemeClr val="accent3"/>
          </a:solidFill>
          <a:ln w="28575">
            <a:solidFill>
              <a:schemeClr val="tx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SEND/Definition Box: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D8471F-BD68-4AFA-90A1-ED78E7901F3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51859" y="2385269"/>
            <a:ext cx="2995200" cy="1080000"/>
          </a:xfrm>
          <a:prstGeom prst="roundRect">
            <a:avLst/>
          </a:prstGeom>
          <a:solidFill>
            <a:srgbClr val="AA32EA"/>
          </a:solidFill>
          <a:ln>
            <a:solidFill>
              <a:srgbClr val="AA32EA"/>
            </a:solidFill>
          </a:ln>
        </p:spPr>
        <p:txBody>
          <a:bodyPr anchor="ctr"/>
          <a:lstStyle>
            <a:lvl1pPr marL="0" indent="0" algn="ctr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Challenge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77269F30-4ADC-40DA-AD25-97F31391CC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51858" y="4859145"/>
            <a:ext cx="2994025" cy="1080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1"/>
            </a:lvl1pPr>
          </a:lstStyle>
          <a:p>
            <a:pPr lvl="0"/>
            <a:r>
              <a:rPr lang="en-US"/>
              <a:t>Teachers note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933C272E-2746-4403-A6CE-5E6DA906279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81956" y="4859145"/>
            <a:ext cx="2994025" cy="1080000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0"/>
            </a:lvl1pPr>
          </a:lstStyle>
          <a:p>
            <a:pPr lvl="0"/>
            <a:r>
              <a:rPr lang="en-US"/>
              <a:t>Other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611E0A4-D6C2-44D1-B9FA-CEF1EDEACDB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04303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E94FC0DA-1F7A-4A4F-96DF-822CA2457C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08123" y="232022"/>
            <a:ext cx="6327748" cy="1038771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lang="en-US" sz="28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dirty="0"/>
              <a:t>Copy the Vote Topic Question Here</a:t>
            </a:r>
            <a:endParaRPr lang="en-US" dirty="0"/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E40E376C-CDBB-4677-B0EE-B792DF94E3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3955" y="1850591"/>
            <a:ext cx="3993845" cy="40037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These boxes should </a:t>
            </a:r>
            <a:r>
              <a:rPr lang="en-US" dirty="0" err="1"/>
              <a:t>summarise</a:t>
            </a:r>
            <a:r>
              <a:rPr lang="en-US" dirty="0"/>
              <a:t> the main arguments for each side of the question. </a:t>
            </a:r>
          </a:p>
          <a:p>
            <a:pPr lvl="0"/>
            <a:r>
              <a:rPr lang="en-US" dirty="0"/>
              <a:t>The bullet points should be the same </a:t>
            </a:r>
            <a:r>
              <a:rPr lang="en-US" dirty="0" err="1"/>
              <a:t>colour</a:t>
            </a:r>
            <a:r>
              <a:rPr lang="en-US" dirty="0"/>
              <a:t> as the above box.</a:t>
            </a:r>
          </a:p>
        </p:txBody>
      </p:sp>
      <p:sp>
        <p:nvSpPr>
          <p:cNvPr id="14" name="Text Placeholder 16">
            <a:extLst>
              <a:ext uri="{FF2B5EF4-FFF2-40B4-BE49-F238E27FC236}">
                <a16:creationId xmlns:a16="http://schemas.microsoft.com/office/drawing/2014/main" id="{EF66431D-E730-4458-AAE1-45B406DF2B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1692" y="1850591"/>
            <a:ext cx="3950305" cy="40037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85750" indent="-285750">
              <a:buClr>
                <a:schemeClr val="bg2"/>
              </a:buClr>
              <a:buFont typeface="Arial" panose="020B0604020202020204" pitchFamily="34" charset="0"/>
              <a:buChar char="•"/>
              <a:defRPr sz="16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These boxes should </a:t>
            </a:r>
            <a:r>
              <a:rPr lang="en-US" dirty="0" err="1"/>
              <a:t>summarise</a:t>
            </a:r>
            <a:r>
              <a:rPr lang="en-US" dirty="0"/>
              <a:t> the main arguments for each side of the question. </a:t>
            </a:r>
          </a:p>
          <a:p>
            <a:pPr lvl="0"/>
            <a:r>
              <a:rPr lang="en-US" dirty="0"/>
              <a:t>The bullet points should be the same </a:t>
            </a:r>
            <a:r>
              <a:rPr lang="en-US" dirty="0" err="1"/>
              <a:t>colour</a:t>
            </a:r>
            <a:r>
              <a:rPr lang="en-US" dirty="0"/>
              <a:t> as the above box.</a:t>
            </a:r>
          </a:p>
        </p:txBody>
      </p:sp>
      <p:sp>
        <p:nvSpPr>
          <p:cNvPr id="18" name="Shape 223">
            <a:extLst>
              <a:ext uri="{FF2B5EF4-FFF2-40B4-BE49-F238E27FC236}">
                <a16:creationId xmlns:a16="http://schemas.microsoft.com/office/drawing/2014/main" id="{E23674C8-DF6F-445F-A311-54882E2AA41D}"/>
              </a:ext>
            </a:extLst>
          </p:cNvPr>
          <p:cNvSpPr/>
          <p:nvPr/>
        </p:nvSpPr>
        <p:spPr>
          <a:xfrm>
            <a:off x="4571998" y="1444372"/>
            <a:ext cx="3995802" cy="406219"/>
          </a:xfrm>
          <a:prstGeom prst="rect">
            <a:avLst/>
          </a:prstGeom>
          <a:solidFill>
            <a:srgbClr val="97E8D7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GB" sz="2000" b="1">
                <a:solidFill>
                  <a:schemeClr val="dk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NO</a:t>
            </a:r>
          </a:p>
        </p:txBody>
      </p:sp>
      <p:sp>
        <p:nvSpPr>
          <p:cNvPr id="19" name="Shape 234">
            <a:extLst>
              <a:ext uri="{FF2B5EF4-FFF2-40B4-BE49-F238E27FC236}">
                <a16:creationId xmlns:a16="http://schemas.microsoft.com/office/drawing/2014/main" id="{44948174-0394-4326-B2FB-3CCE21FB747C}"/>
              </a:ext>
            </a:extLst>
          </p:cNvPr>
          <p:cNvSpPr/>
          <p:nvPr/>
        </p:nvSpPr>
        <p:spPr>
          <a:xfrm>
            <a:off x="621692" y="1444372"/>
            <a:ext cx="3950307" cy="406219"/>
          </a:xfrm>
          <a:prstGeom prst="rect">
            <a:avLst/>
          </a:prstGeom>
          <a:solidFill>
            <a:srgbClr val="BD60EF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GB" sz="2000" b="1">
                <a:solidFill>
                  <a:schemeClr val="dk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YES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D238BE8-6FD2-41D1-9C60-888A56636D0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27703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eer Launchp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751DEF6-C112-4BCD-8EF8-ADB6CE45252E}"/>
              </a:ext>
            </a:extLst>
          </p:cNvPr>
          <p:cNvSpPr/>
          <p:nvPr/>
        </p:nvSpPr>
        <p:spPr>
          <a:xfrm>
            <a:off x="180439" y="3426922"/>
            <a:ext cx="8800676" cy="3259377"/>
          </a:xfrm>
          <a:prstGeom prst="rect">
            <a:avLst/>
          </a:prstGeom>
          <a:solidFill>
            <a:schemeClr val="tx2">
              <a:alpha val="13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F833950-833C-475A-A691-4FE801C3479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172875" y="3730469"/>
            <a:ext cx="4278975" cy="2671763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Career spotlight: This is .... He is a .., which means ... 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Click him to hear about how he got into a career in ...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450BE83-20A5-4AD5-9347-F6ED54151A4F}"/>
              </a:ext>
            </a:extLst>
          </p:cNvPr>
          <p:cNvSpPr/>
          <p:nvPr/>
        </p:nvSpPr>
        <p:spPr>
          <a:xfrm>
            <a:off x="172126" y="178249"/>
            <a:ext cx="8800676" cy="324036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3C77992-C979-4C00-A915-6251B7797C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528" y="274641"/>
            <a:ext cx="3849545" cy="520349"/>
          </a:xfrm>
          <a:prstGeom prst="rect">
            <a:avLst/>
          </a:prstGeom>
        </p:spPr>
        <p:txBody>
          <a:bodyPr/>
          <a:lstStyle>
            <a:lvl1pPr marL="0" marR="0" indent="0" algn="l" rtl="0">
              <a:spcBef>
                <a:spcPts val="0"/>
              </a:spcBef>
              <a:buSzPct val="25000"/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GB" sz="2800" b="1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Career Launchpad!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B202AE5B-4974-447F-8ABF-D12E9A89C08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373688" y="846138"/>
            <a:ext cx="3078162" cy="244387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/>
              <a:t>An image relating to the information on the left.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90ACCFD2-7943-4AEF-88F0-D1F867DF1B6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69914" y="3745793"/>
            <a:ext cx="2960687" cy="267247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/>
              <a:t>A screenshot of the video used in Career Spotlight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E4081CE7-9680-41C6-8AA6-ACAF4C6CC7F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1610" y="824725"/>
            <a:ext cx="4298950" cy="373844"/>
          </a:xfrm>
          <a:prstGeom prst="roundRect">
            <a:avLst/>
          </a:prstGeom>
          <a:solidFill>
            <a:schemeClr val="bg2"/>
          </a:solidFill>
          <a:ln w="28575">
            <a:solidFill>
              <a:srgbClr val="AA32EA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Learn about…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36DFA2-68E5-4B17-8F90-38FBDAC80A1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11610" y="1276255"/>
            <a:ext cx="4699229" cy="2013046"/>
          </a:xfrm>
          <a:prstGeom prst="roundRect">
            <a:avLst/>
          </a:prstGeom>
          <a:solidFill>
            <a:schemeClr val="bg2"/>
          </a:solidFill>
          <a:ln w="28575">
            <a:solidFill>
              <a:srgbClr val="AA32EA"/>
            </a:solidFill>
          </a:ln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Further information about the topic.</a:t>
            </a:r>
          </a:p>
        </p:txBody>
      </p:sp>
    </p:spTree>
    <p:extLst>
      <p:ext uri="{BB962C8B-B14F-4D97-AF65-F5344CB8AC3E}">
        <p14:creationId xmlns:p14="http://schemas.microsoft.com/office/powerpoint/2010/main" val="234070885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246">
            <a:extLst>
              <a:ext uri="{FF2B5EF4-FFF2-40B4-BE49-F238E27FC236}">
                <a16:creationId xmlns:a16="http://schemas.microsoft.com/office/drawing/2014/main" id="{EC2CFFFB-4338-4B17-9C17-0C770B558F62}"/>
              </a:ext>
            </a:extLst>
          </p:cNvPr>
          <p:cNvSpPr txBox="1">
            <a:spLocks/>
          </p:cNvSpPr>
          <p:nvPr/>
        </p:nvSpPr>
        <p:spPr>
          <a:xfrm>
            <a:off x="2390613" y="4735972"/>
            <a:ext cx="4109877" cy="43496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rgbClr val="2D2D2D"/>
              </a:buClr>
              <a:buSzPct val="25000"/>
              <a:buFont typeface="Calibri"/>
              <a:buNone/>
            </a:pPr>
            <a:r>
              <a:rPr lang="en-GB" sz="2400" b="1" dirty="0"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To have your voice heard!</a:t>
            </a:r>
          </a:p>
        </p:txBody>
      </p:sp>
      <p:pic>
        <p:nvPicPr>
          <p:cNvPr id="8" name="Picture 7">
            <a:hlinkClick r:id="rId2"/>
            <a:extLst>
              <a:ext uri="{FF2B5EF4-FFF2-40B4-BE49-F238E27FC236}">
                <a16:creationId xmlns:a16="http://schemas.microsoft.com/office/drawing/2014/main" id="{6F0CCE7F-BF3C-4F4E-83D0-851D34E9A38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8031" y="2066700"/>
            <a:ext cx="2037547" cy="24092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9FCA0FD-013D-496C-914D-1B6F0E4E2473}"/>
              </a:ext>
            </a:extLst>
          </p:cNvPr>
          <p:cNvSpPr txBox="1"/>
          <p:nvPr/>
        </p:nvSpPr>
        <p:spPr>
          <a:xfrm>
            <a:off x="997527" y="534691"/>
            <a:ext cx="7148945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/>
              <a:t>Vote Now on…</a:t>
            </a:r>
            <a:br>
              <a:rPr lang="en-GB" sz="2800" b="1" dirty="0"/>
            </a:br>
            <a:br>
              <a:rPr lang="en-GB" sz="2800" b="1" dirty="0"/>
            </a:br>
            <a:r>
              <a:rPr lang="en-GB" sz="2800" b="1" dirty="0"/>
              <a:t>www.votesforschools.com </a:t>
            </a:r>
          </a:p>
        </p:txBody>
      </p:sp>
      <p:sp>
        <p:nvSpPr>
          <p:cNvPr id="10" name="Rectangle: Rounded Corners 9">
            <a:hlinkClick r:id="rId2"/>
            <a:extLst>
              <a:ext uri="{FF2B5EF4-FFF2-40B4-BE49-F238E27FC236}">
                <a16:creationId xmlns:a16="http://schemas.microsoft.com/office/drawing/2014/main" id="{BAA09533-D7E2-4F4B-939F-6BBF327E3623}"/>
              </a:ext>
            </a:extLst>
          </p:cNvPr>
          <p:cNvSpPr/>
          <p:nvPr/>
        </p:nvSpPr>
        <p:spPr>
          <a:xfrm>
            <a:off x="1936761" y="5559230"/>
            <a:ext cx="6833014" cy="919401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rgbClr val="060505"/>
                </a:solidFill>
                <a:latin typeface="+mj-lt"/>
              </a:rPr>
              <a:t>Not sure how? </a:t>
            </a:r>
            <a:r>
              <a:rPr lang="en-GB" sz="1600" dirty="0">
                <a:solidFill>
                  <a:srgbClr val="060505"/>
                </a:solidFill>
                <a:latin typeface="+mj-lt"/>
              </a:rPr>
              <a:t>Click the icon to see a video on how to log your votes! </a:t>
            </a:r>
            <a:r>
              <a:rPr lang="en-GB" sz="1600" dirty="0">
                <a:solidFill>
                  <a:srgbClr val="060505"/>
                </a:solidFill>
              </a:rPr>
              <a:t>If you have any issues, feedback or comments, email </a:t>
            </a:r>
            <a:r>
              <a:rPr lang="en-GB" sz="1600" dirty="0">
                <a:solidFill>
                  <a:srgbClr val="060505"/>
                </a:solidFill>
                <a:hlinkClick r:id="rId4"/>
              </a:rPr>
              <a:t>aisling@votesforschools.com</a:t>
            </a:r>
            <a:endParaRPr lang="en-GB" sz="1600" dirty="0">
              <a:solidFill>
                <a:srgbClr val="06050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5791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 P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244381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P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C015642-D673-4A59-B7A1-9DC47DBD7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570751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051496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Question P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90551" y="283298"/>
            <a:ext cx="6562898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800" b="1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Centre Question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D1F35A-EFCB-4B47-92D2-32D0A7236F5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34549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isons 45 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, flower, tree&#10;&#10;Description automatically generated">
            <a:extLst>
              <a:ext uri="{FF2B5EF4-FFF2-40B4-BE49-F238E27FC236}">
                <a16:creationId xmlns:a16="http://schemas.microsoft.com/office/drawing/2014/main" id="{8D8228FB-3C88-4C74-A604-FDB3A25D17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956" y="2152253"/>
            <a:ext cx="7959935" cy="1749363"/>
          </a:xfrm>
          <a:prstGeom prst="rect">
            <a:avLst/>
          </a:prstGeom>
        </p:spPr>
      </p:pic>
      <p:sp>
        <p:nvSpPr>
          <p:cNvPr id="4" name="Shape 96">
            <a:extLst>
              <a:ext uri="{FF2B5EF4-FFF2-40B4-BE49-F238E27FC236}">
                <a16:creationId xmlns:a16="http://schemas.microsoft.com/office/drawing/2014/main" id="{0743B19E-861D-4031-9AB3-7DCDD9E52264}"/>
              </a:ext>
            </a:extLst>
          </p:cNvPr>
          <p:cNvSpPr txBox="1">
            <a:spLocks/>
          </p:cNvSpPr>
          <p:nvPr/>
        </p:nvSpPr>
        <p:spPr>
          <a:xfrm>
            <a:off x="4115515" y="3067012"/>
            <a:ext cx="4417343" cy="108012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spcBef>
                <a:spcPts val="0"/>
              </a:spcBef>
              <a:buClr>
                <a:srgbClr val="97E8D7"/>
              </a:buClr>
              <a:buSzPct val="25000"/>
              <a:buFont typeface="Arial"/>
              <a:buNone/>
            </a:pPr>
            <a:r>
              <a:rPr lang="en-GB" sz="4400" b="1" dirty="0">
                <a:solidFill>
                  <a:srgbClr val="BB0F70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45 minutes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0270B4-F9D9-4D32-957F-322B7A07D9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358" y="5088169"/>
            <a:ext cx="5040000" cy="156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0048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isons 15 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, flower, tree&#10;&#10;Description automatically generated">
            <a:extLst>
              <a:ext uri="{FF2B5EF4-FFF2-40B4-BE49-F238E27FC236}">
                <a16:creationId xmlns:a16="http://schemas.microsoft.com/office/drawing/2014/main" id="{8D8228FB-3C88-4C74-A604-FDB3A25D17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956" y="2152253"/>
            <a:ext cx="7959935" cy="1749363"/>
          </a:xfrm>
          <a:prstGeom prst="rect">
            <a:avLst/>
          </a:prstGeom>
        </p:spPr>
      </p:pic>
      <p:sp>
        <p:nvSpPr>
          <p:cNvPr id="4" name="Shape 96">
            <a:extLst>
              <a:ext uri="{FF2B5EF4-FFF2-40B4-BE49-F238E27FC236}">
                <a16:creationId xmlns:a16="http://schemas.microsoft.com/office/drawing/2014/main" id="{0743B19E-861D-4031-9AB3-7DCDD9E52264}"/>
              </a:ext>
            </a:extLst>
          </p:cNvPr>
          <p:cNvSpPr txBox="1">
            <a:spLocks/>
          </p:cNvSpPr>
          <p:nvPr/>
        </p:nvSpPr>
        <p:spPr>
          <a:xfrm>
            <a:off x="4115515" y="3067012"/>
            <a:ext cx="4417343" cy="108012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spcBef>
                <a:spcPts val="0"/>
              </a:spcBef>
              <a:buClr>
                <a:srgbClr val="97E8D7"/>
              </a:buClr>
              <a:buSzPct val="25000"/>
              <a:buFont typeface="Arial"/>
              <a:buNone/>
            </a:pPr>
            <a:r>
              <a:rPr lang="en-GB" sz="4400" b="1" dirty="0">
                <a:solidFill>
                  <a:srgbClr val="BB0F70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15 minutes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0270B4-F9D9-4D32-957F-322B7A07D9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358" y="5088169"/>
            <a:ext cx="5040000" cy="156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33749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es/No P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E94FC0DA-1F7A-4A4F-96DF-822CA2457C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08123" y="232022"/>
            <a:ext cx="6327748" cy="1038771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lang="en-US" sz="2800" b="1" kern="12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dirty="0"/>
              <a:t>Copy the Vote Topic Question Here</a:t>
            </a:r>
            <a:endParaRPr lang="en-US" dirty="0"/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E40E376C-CDBB-4677-B0EE-B792DF94E3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3955" y="1850591"/>
            <a:ext cx="3993845" cy="40037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  <a:defRPr sz="15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These boxes should </a:t>
            </a:r>
            <a:r>
              <a:rPr lang="en-US" dirty="0" err="1"/>
              <a:t>summarise</a:t>
            </a:r>
            <a:r>
              <a:rPr lang="en-US" dirty="0"/>
              <a:t> the main arguments for each side of the question. </a:t>
            </a:r>
          </a:p>
          <a:p>
            <a:pPr lvl="0"/>
            <a:r>
              <a:rPr lang="en-US" dirty="0"/>
              <a:t>The bullet points should be the same </a:t>
            </a:r>
            <a:r>
              <a:rPr lang="en-US" dirty="0" err="1"/>
              <a:t>colour</a:t>
            </a:r>
            <a:r>
              <a:rPr lang="en-US" dirty="0"/>
              <a:t> as the above box.</a:t>
            </a:r>
          </a:p>
        </p:txBody>
      </p:sp>
      <p:sp>
        <p:nvSpPr>
          <p:cNvPr id="14" name="Text Placeholder 16">
            <a:extLst>
              <a:ext uri="{FF2B5EF4-FFF2-40B4-BE49-F238E27FC236}">
                <a16:creationId xmlns:a16="http://schemas.microsoft.com/office/drawing/2014/main" id="{EF66431D-E730-4458-AAE1-45B406DF2B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1692" y="1850591"/>
            <a:ext cx="3950305" cy="40037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857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5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These boxes should </a:t>
            </a:r>
            <a:r>
              <a:rPr lang="en-US" dirty="0" err="1"/>
              <a:t>summarise</a:t>
            </a:r>
            <a:r>
              <a:rPr lang="en-US" dirty="0"/>
              <a:t> the main arguments for each side of the question. </a:t>
            </a:r>
          </a:p>
          <a:p>
            <a:pPr lvl="0"/>
            <a:r>
              <a:rPr lang="en-US" dirty="0"/>
              <a:t>The bullet points should be the same </a:t>
            </a:r>
            <a:r>
              <a:rPr lang="en-US" dirty="0" err="1"/>
              <a:t>colour</a:t>
            </a:r>
            <a:r>
              <a:rPr lang="en-US" dirty="0"/>
              <a:t> as the above box.</a:t>
            </a:r>
          </a:p>
        </p:txBody>
      </p:sp>
      <p:sp>
        <p:nvSpPr>
          <p:cNvPr id="18" name="Shape 223">
            <a:extLst>
              <a:ext uri="{FF2B5EF4-FFF2-40B4-BE49-F238E27FC236}">
                <a16:creationId xmlns:a16="http://schemas.microsoft.com/office/drawing/2014/main" id="{E23674C8-DF6F-445F-A311-54882E2AA41D}"/>
              </a:ext>
            </a:extLst>
          </p:cNvPr>
          <p:cNvSpPr/>
          <p:nvPr/>
        </p:nvSpPr>
        <p:spPr>
          <a:xfrm>
            <a:off x="4571998" y="1444372"/>
            <a:ext cx="3995802" cy="406219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NO</a:t>
            </a:r>
          </a:p>
        </p:txBody>
      </p:sp>
      <p:sp>
        <p:nvSpPr>
          <p:cNvPr id="19" name="Shape 234">
            <a:extLst>
              <a:ext uri="{FF2B5EF4-FFF2-40B4-BE49-F238E27FC236}">
                <a16:creationId xmlns:a16="http://schemas.microsoft.com/office/drawing/2014/main" id="{44948174-0394-4326-B2FB-3CCE21FB747C}"/>
              </a:ext>
            </a:extLst>
          </p:cNvPr>
          <p:cNvSpPr/>
          <p:nvPr/>
        </p:nvSpPr>
        <p:spPr>
          <a:xfrm>
            <a:off x="621692" y="1444372"/>
            <a:ext cx="3950307" cy="406219"/>
          </a:xfrm>
          <a:prstGeom prst="rect">
            <a:avLst/>
          </a:prstGeom>
          <a:solidFill>
            <a:schemeClr val="tx2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YES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D238BE8-6FD2-41D1-9C60-888A56636D0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41235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rther Lear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>
            <a:extLst>
              <a:ext uri="{FF2B5EF4-FFF2-40B4-BE49-F238E27FC236}">
                <a16:creationId xmlns:a16="http://schemas.microsoft.com/office/drawing/2014/main" id="{4469EC5B-3F9C-40EF-BEA6-C8BF5ABFC7AF}"/>
              </a:ext>
            </a:extLst>
          </p:cNvPr>
          <p:cNvSpPr/>
          <p:nvPr/>
        </p:nvSpPr>
        <p:spPr>
          <a:xfrm rot="10800000" flipH="1">
            <a:off x="175614" y="198000"/>
            <a:ext cx="8860880" cy="6510124"/>
          </a:xfrm>
          <a:prstGeom prst="rtTriangle">
            <a:avLst/>
          </a:prstGeom>
          <a:solidFill>
            <a:srgbClr val="BB0F7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09B92E2-38D2-43E7-82D0-D5250F2052CF}"/>
              </a:ext>
            </a:extLst>
          </p:cNvPr>
          <p:cNvSpPr/>
          <p:nvPr/>
        </p:nvSpPr>
        <p:spPr>
          <a:xfrm flipH="1">
            <a:off x="175614" y="175760"/>
            <a:ext cx="8860880" cy="6510124"/>
          </a:xfrm>
          <a:prstGeom prst="rtTriangle">
            <a:avLst/>
          </a:prstGeom>
          <a:solidFill>
            <a:srgbClr val="30AFA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957D865-DBDB-4C51-8742-C1220FD6B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570751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832039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P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102">
            <a:extLst>
              <a:ext uri="{FF2B5EF4-FFF2-40B4-BE49-F238E27FC236}">
                <a16:creationId xmlns:a16="http://schemas.microsoft.com/office/drawing/2014/main" id="{2420849F-8730-4888-8065-7959E366065F}"/>
              </a:ext>
            </a:extLst>
          </p:cNvPr>
          <p:cNvSpPr txBox="1"/>
          <p:nvPr/>
        </p:nvSpPr>
        <p:spPr>
          <a:xfrm>
            <a:off x="7334943" y="6593964"/>
            <a:ext cx="1701551" cy="2880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r>
              <a:rPr lang="en-GB" sz="1100" b="0" u="none" dirty="0">
                <a:solidFill>
                  <a:srgbClr val="2D2D2D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 </a:t>
            </a:r>
            <a:r>
              <a:rPr lang="en-GB" sz="1000" b="0" u="none" dirty="0">
                <a:solidFill>
                  <a:srgbClr val="2D2D2D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©VotesforPrisons2020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84FE27C-58A1-43B8-90BE-806A0DAA6CF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4055" y="2316784"/>
            <a:ext cx="2175883" cy="2651076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6090BD1-D391-4D68-B469-6A02768AE9AA}"/>
              </a:ext>
            </a:extLst>
          </p:cNvPr>
          <p:cNvSpPr/>
          <p:nvPr/>
        </p:nvSpPr>
        <p:spPr>
          <a:xfrm>
            <a:off x="850250" y="5623551"/>
            <a:ext cx="7443497" cy="792087"/>
          </a:xfrm>
          <a:prstGeom prst="roundRect">
            <a:avLst/>
          </a:prstGeom>
          <a:solidFill>
            <a:srgbClr val="E6E6E6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sz="1500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Make your voice heard! </a:t>
            </a:r>
          </a:p>
          <a:p>
            <a:pPr algn="ctr"/>
            <a:r>
              <a:rPr lang="en-GB" sz="1500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If you have any comments about this topic, please ask your teacher to get in touch with us.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C3CE72D-1435-4A53-A159-3A6CD256565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C4E2865-5D47-4833-930C-63AC72D8D4BA}"/>
              </a:ext>
            </a:extLst>
          </p:cNvPr>
          <p:cNvSpPr txBox="1"/>
          <p:nvPr/>
        </p:nvSpPr>
        <p:spPr>
          <a:xfrm>
            <a:off x="1720119" y="1163074"/>
            <a:ext cx="57037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Cast your vote now…</a:t>
            </a:r>
          </a:p>
        </p:txBody>
      </p:sp>
    </p:spTree>
    <p:extLst>
      <p:ext uri="{BB962C8B-B14F-4D97-AF65-F5344CB8AC3E}">
        <p14:creationId xmlns:p14="http://schemas.microsoft.com/office/powerpoint/2010/main" val="227329727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 Colle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283918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Colle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C015642-D673-4A59-B7A1-9DC47DBD7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570751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780134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Question Colle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90551" y="283298"/>
            <a:ext cx="6562898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700" b="1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Centre Question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D1F35A-EFCB-4B47-92D2-32D0A7236F5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79394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lege 45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0270B4-F9D9-4D32-957F-322B7A07D9A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358" y="5088169"/>
            <a:ext cx="5040000" cy="1563545"/>
          </a:xfrm>
          <a:prstGeom prst="rect">
            <a:avLst/>
          </a:prstGeom>
        </p:spPr>
      </p:pic>
      <p:pic>
        <p:nvPicPr>
          <p:cNvPr id="6" name="Picture 5" descr="A picture containing bird, flower, tree&#10;&#10;Description automatically generated">
            <a:extLst>
              <a:ext uri="{FF2B5EF4-FFF2-40B4-BE49-F238E27FC236}">
                <a16:creationId xmlns:a16="http://schemas.microsoft.com/office/drawing/2014/main" id="{0812DB63-BA98-44DD-ACBB-3F090CB2FE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733" y="2234467"/>
            <a:ext cx="8610352" cy="1524816"/>
          </a:xfrm>
          <a:prstGeom prst="rect">
            <a:avLst/>
          </a:prstGeom>
        </p:spPr>
      </p:pic>
      <p:sp>
        <p:nvSpPr>
          <p:cNvPr id="4" name="Shape 96">
            <a:extLst>
              <a:ext uri="{FF2B5EF4-FFF2-40B4-BE49-F238E27FC236}">
                <a16:creationId xmlns:a16="http://schemas.microsoft.com/office/drawing/2014/main" id="{0743B19E-861D-4031-9AB3-7DCDD9E52264}"/>
              </a:ext>
            </a:extLst>
          </p:cNvPr>
          <p:cNvSpPr txBox="1">
            <a:spLocks/>
          </p:cNvSpPr>
          <p:nvPr/>
        </p:nvSpPr>
        <p:spPr>
          <a:xfrm>
            <a:off x="4115515" y="3067012"/>
            <a:ext cx="4417343" cy="108012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spcBef>
                <a:spcPts val="0"/>
              </a:spcBef>
              <a:buClr>
                <a:srgbClr val="97E8D7"/>
              </a:buClr>
              <a:buSzPct val="25000"/>
              <a:buFont typeface="Arial"/>
              <a:buNone/>
            </a:pPr>
            <a:r>
              <a:rPr lang="en-GB" sz="4400" b="1" dirty="0">
                <a:solidFill>
                  <a:srgbClr val="BB0F70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45 minutes</a:t>
            </a:r>
          </a:p>
        </p:txBody>
      </p:sp>
    </p:spTree>
    <p:extLst>
      <p:ext uri="{BB962C8B-B14F-4D97-AF65-F5344CB8AC3E}">
        <p14:creationId xmlns:p14="http://schemas.microsoft.com/office/powerpoint/2010/main" val="204524953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lege 15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0270B4-F9D9-4D32-957F-322B7A07D9A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358" y="5088169"/>
            <a:ext cx="5040000" cy="1563545"/>
          </a:xfrm>
          <a:prstGeom prst="rect">
            <a:avLst/>
          </a:prstGeom>
        </p:spPr>
      </p:pic>
      <p:pic>
        <p:nvPicPr>
          <p:cNvPr id="6" name="Picture 5" descr="A picture containing bird, flower, tree&#10;&#10;Description automatically generated">
            <a:extLst>
              <a:ext uri="{FF2B5EF4-FFF2-40B4-BE49-F238E27FC236}">
                <a16:creationId xmlns:a16="http://schemas.microsoft.com/office/drawing/2014/main" id="{0812DB63-BA98-44DD-ACBB-3F090CB2FE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733" y="2234467"/>
            <a:ext cx="8610352" cy="1524816"/>
          </a:xfrm>
          <a:prstGeom prst="rect">
            <a:avLst/>
          </a:prstGeom>
        </p:spPr>
      </p:pic>
      <p:sp>
        <p:nvSpPr>
          <p:cNvPr id="4" name="Shape 96">
            <a:extLst>
              <a:ext uri="{FF2B5EF4-FFF2-40B4-BE49-F238E27FC236}">
                <a16:creationId xmlns:a16="http://schemas.microsoft.com/office/drawing/2014/main" id="{0743B19E-861D-4031-9AB3-7DCDD9E52264}"/>
              </a:ext>
            </a:extLst>
          </p:cNvPr>
          <p:cNvSpPr txBox="1">
            <a:spLocks/>
          </p:cNvSpPr>
          <p:nvPr/>
        </p:nvSpPr>
        <p:spPr>
          <a:xfrm>
            <a:off x="4115515" y="3067012"/>
            <a:ext cx="4417343" cy="108012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spcBef>
                <a:spcPts val="0"/>
              </a:spcBef>
              <a:buClr>
                <a:srgbClr val="97E8D7"/>
              </a:buClr>
              <a:buSzPct val="25000"/>
              <a:buFont typeface="Arial"/>
              <a:buNone/>
            </a:pPr>
            <a:r>
              <a:rPr lang="en-GB" sz="4400" b="1" dirty="0">
                <a:solidFill>
                  <a:srgbClr val="BB0F70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15 minutes</a:t>
            </a:r>
          </a:p>
        </p:txBody>
      </p:sp>
    </p:spTree>
    <p:extLst>
      <p:ext uri="{BB962C8B-B14F-4D97-AF65-F5344CB8AC3E}">
        <p14:creationId xmlns:p14="http://schemas.microsoft.com/office/powerpoint/2010/main" val="11496502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ollege 15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C6B756-08FA-421E-B3AF-6B608F35C80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9364" y="1577619"/>
            <a:ext cx="7886700" cy="477361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342900" indent="-342900">
              <a:buAutoNum type="arabicParenR"/>
              <a:defRPr sz="1300"/>
            </a:lvl1pPr>
            <a:lvl2pPr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r>
              <a:rPr lang="en-US" dirty="0"/>
              <a:t>…</a:t>
            </a:r>
          </a:p>
          <a:p>
            <a:pPr lvl="0"/>
            <a:r>
              <a:rPr lang="en-US" dirty="0"/>
              <a:t>…</a:t>
            </a:r>
          </a:p>
          <a:p>
            <a:pPr lvl="0"/>
            <a:r>
              <a:rPr lang="en-US" dirty="0"/>
              <a:t>…</a:t>
            </a:r>
          </a:p>
          <a:p>
            <a:pPr lvl="0"/>
            <a:r>
              <a:rPr lang="en-US" dirty="0"/>
              <a:t>…</a:t>
            </a:r>
          </a:p>
          <a:p>
            <a:pPr lvl="0"/>
            <a:r>
              <a:rPr lang="en-US" dirty="0"/>
              <a:t>…</a:t>
            </a:r>
          </a:p>
          <a:p>
            <a:pPr lvl="0"/>
            <a:r>
              <a:rPr lang="en-US" dirty="0"/>
              <a:t>…</a:t>
            </a:r>
            <a:endParaRPr lang="en-GB" dirty="0"/>
          </a:p>
        </p:txBody>
      </p:sp>
      <p:sp>
        <p:nvSpPr>
          <p:cNvPr id="7" name="Shape 223">
            <a:extLst>
              <a:ext uri="{FF2B5EF4-FFF2-40B4-BE49-F238E27FC236}">
                <a16:creationId xmlns:a16="http://schemas.microsoft.com/office/drawing/2014/main" id="{C7F40F4E-63C1-4B6E-96E5-2E7166BE3984}"/>
              </a:ext>
            </a:extLst>
          </p:cNvPr>
          <p:cNvSpPr/>
          <p:nvPr/>
        </p:nvSpPr>
        <p:spPr>
          <a:xfrm>
            <a:off x="629364" y="1199435"/>
            <a:ext cx="7885269" cy="378184"/>
          </a:xfrm>
          <a:prstGeom prst="rect">
            <a:avLst/>
          </a:prstGeom>
          <a:gradFill flip="none" rotWithShape="1">
            <a:gsLst>
              <a:gs pos="0">
                <a:srgbClr val="BB0F70"/>
              </a:gs>
              <a:gs pos="100000">
                <a:srgbClr val="30AFAF"/>
              </a:gs>
            </a:gsLst>
            <a:lin ang="0" scaled="0"/>
            <a:tileRect/>
          </a:gra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YES/NO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3049D56-9A99-4D19-BBBC-10CB6E83F87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  <p:pic>
        <p:nvPicPr>
          <p:cNvPr id="10" name="Graphic 9" descr="Thumbs up sign">
            <a:extLst>
              <a:ext uri="{FF2B5EF4-FFF2-40B4-BE49-F238E27FC236}">
                <a16:creationId xmlns:a16="http://schemas.microsoft.com/office/drawing/2014/main" id="{061EE302-B13D-4F4B-BFEA-C3DA8D7C7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8145985" y="5690463"/>
            <a:ext cx="914400" cy="914400"/>
          </a:xfrm>
          <a:prstGeom prst="rect">
            <a:avLst/>
          </a:prstGeom>
        </p:spPr>
      </p:pic>
      <p:pic>
        <p:nvPicPr>
          <p:cNvPr id="11" name="Graphic 10" descr="Thumbs up sign">
            <a:extLst>
              <a:ext uri="{FF2B5EF4-FFF2-40B4-BE49-F238E27FC236}">
                <a16:creationId xmlns:a16="http://schemas.microsoft.com/office/drawing/2014/main" id="{66F4683F-F1B8-4730-BD97-7183A095E6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212129" y="5690774"/>
            <a:ext cx="914400" cy="9144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63D52306-D8B1-4DD9-BAFA-E1BD778160A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33365" y="252826"/>
            <a:ext cx="6877265" cy="823832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700" b="1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Centre Question</a:t>
            </a:r>
          </a:p>
        </p:txBody>
      </p:sp>
    </p:spTree>
    <p:extLst>
      <p:ext uri="{BB962C8B-B14F-4D97-AF65-F5344CB8AC3E}">
        <p14:creationId xmlns:p14="http://schemas.microsoft.com/office/powerpoint/2010/main" val="249323394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areer Launchp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0B1D7AAC-006E-4AAA-A19A-B17FA371EFA2}"/>
              </a:ext>
            </a:extLst>
          </p:cNvPr>
          <p:cNvSpPr/>
          <p:nvPr/>
        </p:nvSpPr>
        <p:spPr>
          <a:xfrm>
            <a:off x="176812" y="3417526"/>
            <a:ext cx="8802000" cy="3276000"/>
          </a:xfrm>
          <a:prstGeom prst="rect">
            <a:avLst/>
          </a:prstGeom>
          <a:solidFill>
            <a:srgbClr val="C93F8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AEA2527-671F-49C9-BE1A-52E69C0FE7CD}"/>
              </a:ext>
            </a:extLst>
          </p:cNvPr>
          <p:cNvSpPr/>
          <p:nvPr/>
        </p:nvSpPr>
        <p:spPr>
          <a:xfrm>
            <a:off x="109261" y="101201"/>
            <a:ext cx="8866240" cy="3317224"/>
          </a:xfrm>
          <a:prstGeom prst="rect">
            <a:avLst/>
          </a:prstGeom>
          <a:solidFill>
            <a:srgbClr val="39CBCB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F833950-833C-475A-A691-4FE801C3479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172875" y="3730469"/>
            <a:ext cx="4278975" cy="2671763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 dirty="0"/>
              <a:t>Career spotlight: This is .... He is a .., which means ... 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Click him to hear about how he got into a career in ...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3C77992-C979-4C00-A915-6251B7797C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528" y="274641"/>
            <a:ext cx="3849545" cy="520349"/>
          </a:xfrm>
          <a:prstGeom prst="rect">
            <a:avLst/>
          </a:prstGeom>
        </p:spPr>
        <p:txBody>
          <a:bodyPr/>
          <a:lstStyle>
            <a:lvl1pPr marL="0" marR="0" indent="0" algn="l" rtl="0">
              <a:spcBef>
                <a:spcPts val="0"/>
              </a:spcBef>
              <a:buSzPct val="25000"/>
              <a:buNone/>
              <a:defRPr/>
            </a:lvl1pPr>
          </a:lstStyle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GB" sz="2800" b="1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Lato"/>
              </a:rPr>
              <a:t>Career Launchpad!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B202AE5B-4974-447F-8ABF-D12E9A89C08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373688" y="846138"/>
            <a:ext cx="3078162" cy="244387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/>
              <a:t>An image relating to the information on the left.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90ACCFD2-7943-4AEF-88F0-D1F867DF1B6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69914" y="3745793"/>
            <a:ext cx="2960687" cy="267247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</a:lstStyle>
          <a:p>
            <a:r>
              <a:rPr lang="en-GB"/>
              <a:t>A screenshot of the video used in Career Spotlight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E4081CE7-9680-41C6-8AA6-ACAF4C6CC7F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1610" y="824725"/>
            <a:ext cx="4298950" cy="373844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Learn about…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36DFA2-68E5-4B17-8F90-38FBDAC80A1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11610" y="1276255"/>
            <a:ext cx="4699229" cy="2013046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Further information about the topic.</a:t>
            </a:r>
          </a:p>
        </p:txBody>
      </p:sp>
    </p:spTree>
    <p:extLst>
      <p:ext uri="{BB962C8B-B14F-4D97-AF65-F5344CB8AC3E}">
        <p14:creationId xmlns:p14="http://schemas.microsoft.com/office/powerpoint/2010/main" val="267634776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es/No  Colle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E94FC0DA-1F7A-4A4F-96DF-822CA2457C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08123" y="232022"/>
            <a:ext cx="6327748" cy="1038771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lang="en-US" sz="2800" b="1" kern="1200" dirty="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dirty="0"/>
              <a:t>Copy the Vote Topic Question Here</a:t>
            </a:r>
            <a:endParaRPr lang="en-US" dirty="0"/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E40E376C-CDBB-4677-B0EE-B792DF94E3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3955" y="1850591"/>
            <a:ext cx="3993845" cy="40037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85750" indent="-285750">
              <a:buClr>
                <a:schemeClr val="accent2"/>
              </a:buClr>
              <a:buFont typeface="Arial" panose="020B0604020202020204" pitchFamily="34" charset="0"/>
              <a:buChar char="•"/>
              <a:defRPr sz="15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These boxes should </a:t>
            </a:r>
            <a:r>
              <a:rPr lang="en-US" dirty="0" err="1"/>
              <a:t>summarise</a:t>
            </a:r>
            <a:r>
              <a:rPr lang="en-US" dirty="0"/>
              <a:t> the main arguments for each side of the question. </a:t>
            </a:r>
          </a:p>
          <a:p>
            <a:pPr lvl="0"/>
            <a:r>
              <a:rPr lang="en-US" dirty="0"/>
              <a:t>The bullet points should be the same </a:t>
            </a:r>
            <a:r>
              <a:rPr lang="en-US" dirty="0" err="1"/>
              <a:t>colour</a:t>
            </a:r>
            <a:r>
              <a:rPr lang="en-US" dirty="0"/>
              <a:t> as the above box.</a:t>
            </a:r>
          </a:p>
        </p:txBody>
      </p:sp>
      <p:sp>
        <p:nvSpPr>
          <p:cNvPr id="14" name="Text Placeholder 16">
            <a:extLst>
              <a:ext uri="{FF2B5EF4-FFF2-40B4-BE49-F238E27FC236}">
                <a16:creationId xmlns:a16="http://schemas.microsoft.com/office/drawing/2014/main" id="{EF66431D-E730-4458-AAE1-45B406DF2B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1692" y="1850591"/>
            <a:ext cx="3950305" cy="40037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857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500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These boxes should </a:t>
            </a:r>
            <a:r>
              <a:rPr lang="en-US" dirty="0" err="1"/>
              <a:t>summarise</a:t>
            </a:r>
            <a:r>
              <a:rPr lang="en-US" dirty="0"/>
              <a:t> the main arguments for each side of the question. </a:t>
            </a:r>
          </a:p>
          <a:p>
            <a:pPr lvl="0"/>
            <a:r>
              <a:rPr lang="en-US" dirty="0"/>
              <a:t>The bullet points should be the same </a:t>
            </a:r>
            <a:r>
              <a:rPr lang="en-US" dirty="0" err="1"/>
              <a:t>colour</a:t>
            </a:r>
            <a:r>
              <a:rPr lang="en-US" dirty="0"/>
              <a:t> as the above box.</a:t>
            </a:r>
          </a:p>
        </p:txBody>
      </p:sp>
      <p:sp>
        <p:nvSpPr>
          <p:cNvPr id="18" name="Shape 223">
            <a:extLst>
              <a:ext uri="{FF2B5EF4-FFF2-40B4-BE49-F238E27FC236}">
                <a16:creationId xmlns:a16="http://schemas.microsoft.com/office/drawing/2014/main" id="{E23674C8-DF6F-445F-A311-54882E2AA41D}"/>
              </a:ext>
            </a:extLst>
          </p:cNvPr>
          <p:cNvSpPr/>
          <p:nvPr/>
        </p:nvSpPr>
        <p:spPr>
          <a:xfrm>
            <a:off x="4571998" y="1444372"/>
            <a:ext cx="3995802" cy="406219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NO</a:t>
            </a:r>
          </a:p>
        </p:txBody>
      </p:sp>
      <p:sp>
        <p:nvSpPr>
          <p:cNvPr id="19" name="Shape 234">
            <a:extLst>
              <a:ext uri="{FF2B5EF4-FFF2-40B4-BE49-F238E27FC236}">
                <a16:creationId xmlns:a16="http://schemas.microsoft.com/office/drawing/2014/main" id="{44948174-0394-4326-B2FB-3CCE21FB747C}"/>
              </a:ext>
            </a:extLst>
          </p:cNvPr>
          <p:cNvSpPr/>
          <p:nvPr/>
        </p:nvSpPr>
        <p:spPr>
          <a:xfrm>
            <a:off x="621692" y="1444372"/>
            <a:ext cx="3950307" cy="406219"/>
          </a:xfrm>
          <a:prstGeom prst="rect">
            <a:avLst/>
          </a:prstGeom>
          <a:solidFill>
            <a:schemeClr val="tx2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GB" sz="2000" b="1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YES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D238BE8-6FD2-41D1-9C60-888A56636D0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18135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rther Lear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>
            <a:extLst>
              <a:ext uri="{FF2B5EF4-FFF2-40B4-BE49-F238E27FC236}">
                <a16:creationId xmlns:a16="http://schemas.microsoft.com/office/drawing/2014/main" id="{4469EC5B-3F9C-40EF-BEA6-C8BF5ABFC7AF}"/>
              </a:ext>
            </a:extLst>
          </p:cNvPr>
          <p:cNvSpPr/>
          <p:nvPr/>
        </p:nvSpPr>
        <p:spPr>
          <a:xfrm rot="10800000" flipH="1">
            <a:off x="175614" y="198000"/>
            <a:ext cx="8860880" cy="6510124"/>
          </a:xfrm>
          <a:prstGeom prst="rtTriangle">
            <a:avLst/>
          </a:prstGeom>
          <a:solidFill>
            <a:srgbClr val="BB0F7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09B92E2-38D2-43E7-82D0-D5250F2052CF}"/>
              </a:ext>
            </a:extLst>
          </p:cNvPr>
          <p:cNvSpPr/>
          <p:nvPr/>
        </p:nvSpPr>
        <p:spPr>
          <a:xfrm flipH="1">
            <a:off x="175614" y="175760"/>
            <a:ext cx="8860880" cy="6510124"/>
          </a:xfrm>
          <a:prstGeom prst="rtTriangle">
            <a:avLst/>
          </a:prstGeom>
          <a:solidFill>
            <a:srgbClr val="30AFA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957D865-DBDB-4C51-8742-C1220FD6B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570751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980008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leges 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84FE27C-58A1-43B8-90BE-806A0DAA6CF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4055" y="2316784"/>
            <a:ext cx="2175883" cy="26510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3CE72D-1435-4A53-A159-3A6CD256565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5430" y="232022"/>
            <a:ext cx="764986" cy="82383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C4E2865-5D47-4833-930C-63AC72D8D4BA}"/>
              </a:ext>
            </a:extLst>
          </p:cNvPr>
          <p:cNvSpPr txBox="1"/>
          <p:nvPr/>
        </p:nvSpPr>
        <p:spPr>
          <a:xfrm>
            <a:off x="1720119" y="947630"/>
            <a:ext cx="5703757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/>
              <a:t>Cast your vote on…</a:t>
            </a:r>
          </a:p>
          <a:p>
            <a:pPr algn="ctr"/>
            <a:endParaRPr lang="en-GB" sz="2800" b="1" dirty="0"/>
          </a:p>
          <a:p>
            <a:pPr algn="ctr"/>
            <a:r>
              <a:rPr lang="en-GB" sz="2800" b="1" dirty="0">
                <a:hlinkClick r:id="rId4"/>
              </a:rPr>
              <a:t>www.votesforschools.com</a:t>
            </a:r>
            <a:r>
              <a:rPr lang="en-GB" sz="2800" b="1" dirty="0"/>
              <a:t> </a:t>
            </a:r>
          </a:p>
        </p:txBody>
      </p:sp>
      <p:sp>
        <p:nvSpPr>
          <p:cNvPr id="9" name="Rectangle: Rounded Corners 8">
            <a:hlinkClick r:id="rId5"/>
            <a:extLst>
              <a:ext uri="{FF2B5EF4-FFF2-40B4-BE49-F238E27FC236}">
                <a16:creationId xmlns:a16="http://schemas.microsoft.com/office/drawing/2014/main" id="{42CB29EC-D773-4F0B-84CC-242883F4191D}"/>
              </a:ext>
            </a:extLst>
          </p:cNvPr>
          <p:cNvSpPr/>
          <p:nvPr/>
        </p:nvSpPr>
        <p:spPr>
          <a:xfrm>
            <a:off x="358893" y="5649827"/>
            <a:ext cx="8426214" cy="868323"/>
          </a:xfrm>
          <a:prstGeom prst="roundRect">
            <a:avLst/>
          </a:prstGeom>
          <a:solidFill>
            <a:srgbClr val="EAB9D5"/>
          </a:solidFill>
          <a:ln w="28575">
            <a:solidFill>
              <a:srgbClr val="BB0F7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500" b="1" dirty="0">
                <a:solidFill>
                  <a:srgbClr val="060505"/>
                </a:solidFill>
                <a:latin typeface="Century Gothic" panose="020B0502020202020204" pitchFamily="34" charset="0"/>
              </a:rPr>
              <a:t>Not sure how? </a:t>
            </a:r>
          </a:p>
          <a:p>
            <a:pPr algn="ctr"/>
            <a:r>
              <a:rPr lang="en-GB" sz="1500" dirty="0">
                <a:solidFill>
                  <a:srgbClr val="060505"/>
                </a:solidFill>
                <a:latin typeface="Century Gothic" panose="020B0502020202020204" pitchFamily="34" charset="0"/>
              </a:rPr>
              <a:t>Click the ballot box to see a video on how to log your votes! </a:t>
            </a:r>
          </a:p>
          <a:p>
            <a:pPr algn="ctr"/>
            <a:r>
              <a:rPr lang="en-GB" sz="1500" dirty="0">
                <a:solidFill>
                  <a:srgbClr val="060505"/>
                </a:solidFill>
                <a:latin typeface="Century Gothic" panose="020B0502020202020204" pitchFamily="34" charset="0"/>
              </a:rPr>
              <a:t>If you have any issues, feedback or comments, email </a:t>
            </a:r>
            <a:r>
              <a:rPr lang="en-GB" sz="1500" b="1" dirty="0">
                <a:solidFill>
                  <a:srgbClr val="30AFAF"/>
                </a:solidFill>
                <a:latin typeface="Century Gothic" panose="020B0502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georgie@votesforschools.com</a:t>
            </a:r>
            <a:r>
              <a:rPr lang="en-GB" sz="1500" dirty="0">
                <a:solidFill>
                  <a:srgbClr val="060505"/>
                </a:solidFill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2" name="Shape 246">
            <a:extLst>
              <a:ext uri="{FF2B5EF4-FFF2-40B4-BE49-F238E27FC236}">
                <a16:creationId xmlns:a16="http://schemas.microsoft.com/office/drawing/2014/main" id="{E6685DE7-3512-4633-8C3A-CEE6EC3DC240}"/>
              </a:ext>
            </a:extLst>
          </p:cNvPr>
          <p:cNvSpPr txBox="1">
            <a:spLocks/>
          </p:cNvSpPr>
          <p:nvPr/>
        </p:nvSpPr>
        <p:spPr>
          <a:xfrm>
            <a:off x="2517060" y="4924034"/>
            <a:ext cx="4109877" cy="43496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rgbClr val="2D2D2D"/>
              </a:buClr>
              <a:buSzPct val="25000"/>
              <a:buFont typeface="Calibri"/>
              <a:buNone/>
            </a:pPr>
            <a:r>
              <a:rPr lang="en-GB" sz="2400" b="1" dirty="0"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To have your voice heard!</a:t>
            </a:r>
          </a:p>
        </p:txBody>
      </p:sp>
    </p:spTree>
    <p:extLst>
      <p:ext uri="{BB962C8B-B14F-4D97-AF65-F5344CB8AC3E}">
        <p14:creationId xmlns:p14="http://schemas.microsoft.com/office/powerpoint/2010/main" val="2392354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5" Type="http://schemas.openxmlformats.org/officeDocument/2006/relationships/slideLayout" Target="../slideLayouts/slideLayout51.xml"/><Relationship Id="rId4" Type="http://schemas.openxmlformats.org/officeDocument/2006/relationships/slideLayout" Target="../slideLayouts/slideLayout50.xml"/><Relationship Id="rId9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570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EF9BC2-2E13-49C2-B669-0421AF03A110}"/>
              </a:ext>
            </a:extLst>
          </p:cNvPr>
          <p:cNvSpPr/>
          <p:nvPr/>
        </p:nvSpPr>
        <p:spPr>
          <a:xfrm>
            <a:off x="107505" y="116632"/>
            <a:ext cx="8928992" cy="6624736"/>
          </a:xfrm>
          <a:prstGeom prst="rect">
            <a:avLst/>
          </a:prstGeom>
          <a:noFill/>
          <a:ln w="127000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solidFill>
                <a:prstClr val="white"/>
              </a:solidFill>
            </a:endParaRPr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40D64758-3C7B-4281-A024-F2C77CA5556C}"/>
              </a:ext>
            </a:extLst>
          </p:cNvPr>
          <p:cNvSpPr txBox="1">
            <a:spLocks/>
          </p:cNvSpPr>
          <p:nvPr/>
        </p:nvSpPr>
        <p:spPr>
          <a:xfrm>
            <a:off x="6964893" y="655692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>
                <a:solidFill>
                  <a:srgbClr val="2D2D2D"/>
                </a:solidFill>
                <a:latin typeface="Century Gothic"/>
                <a:ea typeface="Lato" panose="020F0502020204030203" pitchFamily="34" charset="0"/>
                <a:cs typeface="Century Gothic"/>
              </a:rPr>
              <a:t> </a:t>
            </a:r>
            <a:r>
              <a:rPr lang="en-GB" sz="1000">
                <a:solidFill>
                  <a:srgbClr val="2D2D2D"/>
                </a:solidFill>
                <a:latin typeface="Century Gothic"/>
                <a:ea typeface="Lato" panose="020F0502020204030203" pitchFamily="34" charset="0"/>
                <a:cs typeface="Century Gothic"/>
              </a:rPr>
              <a:t>©VotesForSchools2020</a:t>
            </a:r>
            <a:endParaRPr lang="en-GB" sz="1000" dirty="0">
              <a:solidFill>
                <a:srgbClr val="2D2D2D"/>
              </a:solidFill>
              <a:latin typeface="Century Gothic"/>
              <a:ea typeface="Lato" panose="020F0502020204030203" pitchFamily="34" charset="0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592216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570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5C5F7-E33A-C84D-9D5C-CFABFACAFC9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EF9BC2-2E13-49C2-B669-0421AF03A110}"/>
              </a:ext>
            </a:extLst>
          </p:cNvPr>
          <p:cNvSpPr/>
          <p:nvPr/>
        </p:nvSpPr>
        <p:spPr>
          <a:xfrm>
            <a:off x="107505" y="116632"/>
            <a:ext cx="8928992" cy="6624736"/>
          </a:xfrm>
          <a:prstGeom prst="rect">
            <a:avLst/>
          </a:prstGeom>
          <a:noFill/>
          <a:ln w="127000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solidFill>
                <a:prstClr val="white"/>
              </a:solidFill>
            </a:endParaRPr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40D64758-3C7B-4281-A024-F2C77CA5556C}"/>
              </a:ext>
            </a:extLst>
          </p:cNvPr>
          <p:cNvSpPr txBox="1">
            <a:spLocks/>
          </p:cNvSpPr>
          <p:nvPr/>
        </p:nvSpPr>
        <p:spPr>
          <a:xfrm>
            <a:off x="6964893" y="655692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>
                <a:solidFill>
                  <a:srgbClr val="2D2D2D"/>
                </a:solidFill>
                <a:latin typeface="Century Gothic"/>
                <a:ea typeface="Lato" panose="020F0502020204030203" pitchFamily="34" charset="0"/>
                <a:cs typeface="Century Gothic"/>
              </a:rPr>
              <a:t> ©VotesForSchools2019</a:t>
            </a:r>
          </a:p>
        </p:txBody>
      </p:sp>
    </p:spTree>
    <p:extLst>
      <p:ext uri="{BB962C8B-B14F-4D97-AF65-F5344CB8AC3E}">
        <p14:creationId xmlns:p14="http://schemas.microsoft.com/office/powerpoint/2010/main" val="2600951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570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EF9BC2-2E13-49C2-B669-0421AF03A110}"/>
              </a:ext>
            </a:extLst>
          </p:cNvPr>
          <p:cNvSpPr/>
          <p:nvPr/>
        </p:nvSpPr>
        <p:spPr>
          <a:xfrm>
            <a:off x="107505" y="116632"/>
            <a:ext cx="8928992" cy="6624736"/>
          </a:xfrm>
          <a:prstGeom prst="rect">
            <a:avLst/>
          </a:prstGeom>
          <a:noFill/>
          <a:ln w="127000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solidFill>
                <a:prstClr val="white"/>
              </a:solidFill>
            </a:endParaRPr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40D64758-3C7B-4281-A024-F2C77CA5556C}"/>
              </a:ext>
            </a:extLst>
          </p:cNvPr>
          <p:cNvSpPr txBox="1">
            <a:spLocks/>
          </p:cNvSpPr>
          <p:nvPr/>
        </p:nvSpPr>
        <p:spPr>
          <a:xfrm>
            <a:off x="6964893" y="655692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>
                <a:solidFill>
                  <a:srgbClr val="2D2D2D"/>
                </a:solidFill>
                <a:latin typeface="Century Gothic"/>
                <a:ea typeface="Lato" panose="020F0502020204030203" pitchFamily="34" charset="0"/>
                <a:cs typeface="Century Gothic"/>
              </a:rPr>
              <a:t> ©VotesForSchools2020</a:t>
            </a:r>
          </a:p>
        </p:txBody>
      </p:sp>
    </p:spTree>
    <p:extLst>
      <p:ext uri="{BB962C8B-B14F-4D97-AF65-F5344CB8AC3E}">
        <p14:creationId xmlns:p14="http://schemas.microsoft.com/office/powerpoint/2010/main" val="24768519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729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570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EF9BC2-2E13-49C2-B669-0421AF03A110}"/>
              </a:ext>
            </a:extLst>
          </p:cNvPr>
          <p:cNvSpPr/>
          <p:nvPr/>
        </p:nvSpPr>
        <p:spPr>
          <a:xfrm>
            <a:off x="107505" y="116632"/>
            <a:ext cx="8928992" cy="6624736"/>
          </a:xfrm>
          <a:prstGeom prst="rect">
            <a:avLst/>
          </a:prstGeom>
          <a:noFill/>
          <a:ln w="127000">
            <a:solidFill>
              <a:srgbClr val="94E7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40D64758-3C7B-4281-A024-F2C77CA5556C}"/>
              </a:ext>
            </a:extLst>
          </p:cNvPr>
          <p:cNvSpPr txBox="1">
            <a:spLocks/>
          </p:cNvSpPr>
          <p:nvPr/>
        </p:nvSpPr>
        <p:spPr>
          <a:xfrm>
            <a:off x="6964893" y="655692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>
                <a:solidFill>
                  <a:srgbClr val="2D2D2D"/>
                </a:solidFill>
                <a:latin typeface="Century Gothic"/>
                <a:ea typeface="Lato" panose="020F0502020204030203" pitchFamily="34" charset="0"/>
                <a:cs typeface="Century Gothic"/>
              </a:rPr>
              <a:t> ©VotesForSchools2020</a:t>
            </a:r>
          </a:p>
        </p:txBody>
      </p:sp>
    </p:spTree>
    <p:extLst>
      <p:ext uri="{BB962C8B-B14F-4D97-AF65-F5344CB8AC3E}">
        <p14:creationId xmlns:p14="http://schemas.microsoft.com/office/powerpoint/2010/main" val="12795633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2F3487-8743-4C77-A1B2-0621FF240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A3CC10-1739-430D-A082-E111F1211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Shape 245">
            <a:extLst>
              <a:ext uri="{FF2B5EF4-FFF2-40B4-BE49-F238E27FC236}">
                <a16:creationId xmlns:a16="http://schemas.microsoft.com/office/drawing/2014/main" id="{840FB3E4-D973-4D31-AF8D-366D26239F93}"/>
              </a:ext>
            </a:extLst>
          </p:cNvPr>
          <p:cNvSpPr/>
          <p:nvPr/>
        </p:nvSpPr>
        <p:spPr>
          <a:xfrm>
            <a:off x="107504" y="116631"/>
            <a:ext cx="8928992" cy="6624735"/>
          </a:xfrm>
          <a:prstGeom prst="rect">
            <a:avLst/>
          </a:prstGeom>
          <a:noFill/>
          <a:ln w="127000" cap="flat" cmpd="sng">
            <a:solidFill>
              <a:srgbClr val="30AFA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hape 102">
            <a:extLst>
              <a:ext uri="{FF2B5EF4-FFF2-40B4-BE49-F238E27FC236}">
                <a16:creationId xmlns:a16="http://schemas.microsoft.com/office/drawing/2014/main" id="{69514252-8BF6-43C7-9357-BE7816333A97}"/>
              </a:ext>
            </a:extLst>
          </p:cNvPr>
          <p:cNvSpPr txBox="1"/>
          <p:nvPr/>
        </p:nvSpPr>
        <p:spPr>
          <a:xfrm>
            <a:off x="7334943" y="6593964"/>
            <a:ext cx="1701551" cy="2880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r>
              <a:rPr lang="en-GB" sz="1100" b="0" u="none" dirty="0">
                <a:solidFill>
                  <a:srgbClr val="2D2D2D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 </a:t>
            </a:r>
            <a:r>
              <a:rPr lang="en-GB" sz="1000" b="0" u="none" dirty="0">
                <a:solidFill>
                  <a:srgbClr val="2D2D2D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©VotesforPrisons2020</a:t>
            </a:r>
          </a:p>
        </p:txBody>
      </p:sp>
    </p:spTree>
    <p:extLst>
      <p:ext uri="{BB962C8B-B14F-4D97-AF65-F5344CB8AC3E}">
        <p14:creationId xmlns:p14="http://schemas.microsoft.com/office/powerpoint/2010/main" val="8229982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700" kern="1200">
          <a:solidFill>
            <a:schemeClr val="tx1"/>
          </a:solidFill>
          <a:latin typeface="Century Gothic" panose="020B0502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2F3487-8743-4C77-A1B2-0621FF240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A3CC10-1739-430D-A082-E111F1211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Shape 245">
            <a:extLst>
              <a:ext uri="{FF2B5EF4-FFF2-40B4-BE49-F238E27FC236}">
                <a16:creationId xmlns:a16="http://schemas.microsoft.com/office/drawing/2014/main" id="{840FB3E4-D973-4D31-AF8D-366D26239F93}"/>
              </a:ext>
            </a:extLst>
          </p:cNvPr>
          <p:cNvSpPr/>
          <p:nvPr/>
        </p:nvSpPr>
        <p:spPr>
          <a:xfrm>
            <a:off x="107504" y="116631"/>
            <a:ext cx="8928992" cy="6624735"/>
          </a:xfrm>
          <a:prstGeom prst="rect">
            <a:avLst/>
          </a:prstGeom>
          <a:noFill/>
          <a:ln w="127000" cap="flat" cmpd="sng">
            <a:solidFill>
              <a:srgbClr val="30AFA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hape 102">
            <a:extLst>
              <a:ext uri="{FF2B5EF4-FFF2-40B4-BE49-F238E27FC236}">
                <a16:creationId xmlns:a16="http://schemas.microsoft.com/office/drawing/2014/main" id="{69514252-8BF6-43C7-9357-BE7816333A97}"/>
              </a:ext>
            </a:extLst>
          </p:cNvPr>
          <p:cNvSpPr txBox="1"/>
          <p:nvPr/>
        </p:nvSpPr>
        <p:spPr>
          <a:xfrm>
            <a:off x="7334943" y="6593964"/>
            <a:ext cx="1701551" cy="2880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r>
              <a:rPr lang="en-GB" sz="1100" b="0" u="none" dirty="0">
                <a:solidFill>
                  <a:srgbClr val="2D2D2D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 </a:t>
            </a:r>
            <a:r>
              <a:rPr lang="en-GB" sz="1000" b="0" u="none" dirty="0">
                <a:solidFill>
                  <a:srgbClr val="2D2D2D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©VotesforColleges2020</a:t>
            </a:r>
          </a:p>
        </p:txBody>
      </p:sp>
    </p:spTree>
    <p:extLst>
      <p:ext uri="{BB962C8B-B14F-4D97-AF65-F5344CB8AC3E}">
        <p14:creationId xmlns:p14="http://schemas.microsoft.com/office/powerpoint/2010/main" val="4174590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700" kern="1200">
          <a:solidFill>
            <a:schemeClr val="tx1"/>
          </a:solidFill>
          <a:latin typeface="Century Gothic" panose="020B0502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6.tif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6.tiff"/><Relationship Id="rId11" Type="http://schemas.openxmlformats.org/officeDocument/2006/relationships/image" Target="../media/image49.png"/><Relationship Id="rId5" Type="http://schemas.openxmlformats.org/officeDocument/2006/relationships/image" Target="../media/image44.png"/><Relationship Id="rId10" Type="http://schemas.openxmlformats.org/officeDocument/2006/relationships/image" Target="../media/image48.png"/><Relationship Id="rId4" Type="http://schemas.openxmlformats.org/officeDocument/2006/relationships/image" Target="../media/image43.png"/><Relationship Id="rId9" Type="http://schemas.openxmlformats.org/officeDocument/2006/relationships/image" Target="../media/image4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svg"/><Relationship Id="rId13" Type="http://schemas.openxmlformats.org/officeDocument/2006/relationships/image" Target="../media/image62.png"/><Relationship Id="rId3" Type="http://schemas.openxmlformats.org/officeDocument/2006/relationships/image" Target="../media/image52.jpeg"/><Relationship Id="rId7" Type="http://schemas.openxmlformats.org/officeDocument/2006/relationships/image" Target="../media/image56.png"/><Relationship Id="rId12" Type="http://schemas.openxmlformats.org/officeDocument/2006/relationships/image" Target="../media/image61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55.jpe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0" Type="http://schemas.openxmlformats.org/officeDocument/2006/relationships/image" Target="../media/image59.svg"/><Relationship Id="rId4" Type="http://schemas.openxmlformats.org/officeDocument/2006/relationships/image" Target="../media/image53.jpeg"/><Relationship Id="rId9" Type="http://schemas.openxmlformats.org/officeDocument/2006/relationships/image" Target="../media/image58.png"/><Relationship Id="rId14" Type="http://schemas.openxmlformats.org/officeDocument/2006/relationships/image" Target="../media/image6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6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66.pn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46.pn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Relationship Id="rId9" Type="http://schemas.openxmlformats.org/officeDocument/2006/relationships/image" Target="../media/image7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tiff"/><Relationship Id="rId13" Type="http://schemas.microsoft.com/office/2007/relationships/hdphoto" Target="../media/hdphoto2.wdp"/><Relationship Id="rId3" Type="http://schemas.openxmlformats.org/officeDocument/2006/relationships/image" Target="../media/image74.png"/><Relationship Id="rId7" Type="http://schemas.openxmlformats.org/officeDocument/2006/relationships/image" Target="../media/image46.png"/><Relationship Id="rId12" Type="http://schemas.openxmlformats.org/officeDocument/2006/relationships/image" Target="../media/image78.png"/><Relationship Id="rId17" Type="http://schemas.openxmlformats.org/officeDocument/2006/relationships/image" Target="../media/image80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20.png"/><Relationship Id="rId11" Type="http://schemas.microsoft.com/office/2007/relationships/hdphoto" Target="../media/hdphoto1.wdp"/><Relationship Id="rId5" Type="http://schemas.openxmlformats.org/officeDocument/2006/relationships/image" Target="../media/image7.png"/><Relationship Id="rId15" Type="http://schemas.microsoft.com/office/2007/relationships/hdphoto" Target="../media/hdphoto3.wdp"/><Relationship Id="rId10" Type="http://schemas.openxmlformats.org/officeDocument/2006/relationships/image" Target="../media/image77.png"/><Relationship Id="rId4" Type="http://schemas.openxmlformats.org/officeDocument/2006/relationships/image" Target="../media/image6.jpeg"/><Relationship Id="rId9" Type="http://schemas.openxmlformats.org/officeDocument/2006/relationships/image" Target="../media/image76.png"/><Relationship Id="rId14" Type="http://schemas.openxmlformats.org/officeDocument/2006/relationships/image" Target="../media/image7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Relationship Id="rId6" Type="http://schemas.microsoft.com/office/2007/relationships/hdphoto" Target="../media/hdphoto4.wdp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tiff"/><Relationship Id="rId13" Type="http://schemas.microsoft.com/office/2007/relationships/hdphoto" Target="../media/hdphoto3.wdp"/><Relationship Id="rId3" Type="http://schemas.openxmlformats.org/officeDocument/2006/relationships/image" Target="../media/image74.png"/><Relationship Id="rId7" Type="http://schemas.openxmlformats.org/officeDocument/2006/relationships/image" Target="../media/image46.png"/><Relationship Id="rId12" Type="http://schemas.openxmlformats.org/officeDocument/2006/relationships/image" Target="../media/image79.png"/><Relationship Id="rId17" Type="http://schemas.microsoft.com/office/2007/relationships/hdphoto" Target="../media/hdphoto5.wdp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83.png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20.png"/><Relationship Id="rId11" Type="http://schemas.microsoft.com/office/2007/relationships/hdphoto" Target="../media/hdphoto1.wdp"/><Relationship Id="rId5" Type="http://schemas.openxmlformats.org/officeDocument/2006/relationships/image" Target="../media/image7.png"/><Relationship Id="rId15" Type="http://schemas.openxmlformats.org/officeDocument/2006/relationships/image" Target="../media/image80.png"/><Relationship Id="rId10" Type="http://schemas.openxmlformats.org/officeDocument/2006/relationships/image" Target="../media/image77.png"/><Relationship Id="rId4" Type="http://schemas.openxmlformats.org/officeDocument/2006/relationships/image" Target="../media/image6.jpeg"/><Relationship Id="rId9" Type="http://schemas.openxmlformats.org/officeDocument/2006/relationships/image" Target="../media/image76.png"/><Relationship Id="rId1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4.png"/><Relationship Id="rId7" Type="http://schemas.openxmlformats.org/officeDocument/2006/relationships/image" Target="../media/image8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10" Type="http://schemas.openxmlformats.org/officeDocument/2006/relationships/image" Target="../media/image89.png"/><Relationship Id="rId4" Type="http://schemas.openxmlformats.org/officeDocument/2006/relationships/image" Target="../media/image46.png"/><Relationship Id="rId9" Type="http://schemas.openxmlformats.org/officeDocument/2006/relationships/image" Target="../media/image8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svg"/><Relationship Id="rId3" Type="http://schemas.openxmlformats.org/officeDocument/2006/relationships/image" Target="../media/image90.png"/><Relationship Id="rId7" Type="http://schemas.openxmlformats.org/officeDocument/2006/relationships/image" Target="../media/image9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93.svg"/><Relationship Id="rId5" Type="http://schemas.openxmlformats.org/officeDocument/2006/relationships/image" Target="../media/image92.png"/><Relationship Id="rId10" Type="http://schemas.openxmlformats.org/officeDocument/2006/relationships/image" Target="../media/image4.png"/><Relationship Id="rId4" Type="http://schemas.openxmlformats.org/officeDocument/2006/relationships/image" Target="../media/image91.svg"/><Relationship Id="rId9" Type="http://schemas.openxmlformats.org/officeDocument/2006/relationships/image" Target="../media/image9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tiff"/><Relationship Id="rId13" Type="http://schemas.microsoft.com/office/2007/relationships/hdphoto" Target="../media/hdphoto2.wdp"/><Relationship Id="rId3" Type="http://schemas.openxmlformats.org/officeDocument/2006/relationships/image" Target="../media/image74.png"/><Relationship Id="rId7" Type="http://schemas.openxmlformats.org/officeDocument/2006/relationships/image" Target="../media/image46.png"/><Relationship Id="rId12" Type="http://schemas.openxmlformats.org/officeDocument/2006/relationships/image" Target="../media/image78.png"/><Relationship Id="rId17" Type="http://schemas.openxmlformats.org/officeDocument/2006/relationships/image" Target="../media/image80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20.png"/><Relationship Id="rId11" Type="http://schemas.microsoft.com/office/2007/relationships/hdphoto" Target="../media/hdphoto1.wdp"/><Relationship Id="rId5" Type="http://schemas.openxmlformats.org/officeDocument/2006/relationships/image" Target="../media/image7.png"/><Relationship Id="rId15" Type="http://schemas.microsoft.com/office/2007/relationships/hdphoto" Target="../media/hdphoto3.wdp"/><Relationship Id="rId10" Type="http://schemas.openxmlformats.org/officeDocument/2006/relationships/image" Target="../media/image77.png"/><Relationship Id="rId4" Type="http://schemas.openxmlformats.org/officeDocument/2006/relationships/image" Target="../media/image6.jpeg"/><Relationship Id="rId9" Type="http://schemas.openxmlformats.org/officeDocument/2006/relationships/image" Target="../media/image76.png"/><Relationship Id="rId14" Type="http://schemas.openxmlformats.org/officeDocument/2006/relationships/image" Target="../media/image7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97.png"/><Relationship Id="rId7" Type="http://schemas.microsoft.com/office/2007/relationships/hdphoto" Target="../media/hdphoto6.wd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8.png"/><Relationship Id="rId5" Type="http://schemas.openxmlformats.org/officeDocument/2006/relationships/image" Target="../media/image46.png"/><Relationship Id="rId4" Type="http://schemas.openxmlformats.org/officeDocument/2006/relationships/image" Target="../media/image20.png"/><Relationship Id="rId9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01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03.png"/><Relationship Id="rId5" Type="http://schemas.openxmlformats.org/officeDocument/2006/relationships/image" Target="../media/image20.pn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7" Type="http://schemas.openxmlformats.org/officeDocument/2006/relationships/image" Target="../media/image10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0.png"/><Relationship Id="rId5" Type="http://schemas.openxmlformats.org/officeDocument/2006/relationships/image" Target="../media/image46.png"/><Relationship Id="rId4" Type="http://schemas.microsoft.com/office/2007/relationships/hdphoto" Target="../media/hdphoto8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46.png"/><Relationship Id="rId7" Type="http://schemas.microsoft.com/office/2007/relationships/hdphoto" Target="../media/hdphoto6.wdp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98.png"/><Relationship Id="rId5" Type="http://schemas.openxmlformats.org/officeDocument/2006/relationships/image" Target="../media/image106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tiff"/><Relationship Id="rId13" Type="http://schemas.microsoft.com/office/2007/relationships/hdphoto" Target="../media/hdphoto2.wdp"/><Relationship Id="rId3" Type="http://schemas.openxmlformats.org/officeDocument/2006/relationships/image" Target="../media/image74.png"/><Relationship Id="rId7" Type="http://schemas.openxmlformats.org/officeDocument/2006/relationships/image" Target="../media/image46.png"/><Relationship Id="rId12" Type="http://schemas.openxmlformats.org/officeDocument/2006/relationships/image" Target="../media/image78.png"/><Relationship Id="rId17" Type="http://schemas.openxmlformats.org/officeDocument/2006/relationships/image" Target="../media/image80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20.png"/><Relationship Id="rId11" Type="http://schemas.microsoft.com/office/2007/relationships/hdphoto" Target="../media/hdphoto1.wdp"/><Relationship Id="rId5" Type="http://schemas.openxmlformats.org/officeDocument/2006/relationships/image" Target="../media/image7.png"/><Relationship Id="rId15" Type="http://schemas.microsoft.com/office/2007/relationships/hdphoto" Target="../media/hdphoto3.wdp"/><Relationship Id="rId10" Type="http://schemas.openxmlformats.org/officeDocument/2006/relationships/image" Target="../media/image77.png"/><Relationship Id="rId4" Type="http://schemas.openxmlformats.org/officeDocument/2006/relationships/image" Target="../media/image6.jpeg"/><Relationship Id="rId9" Type="http://schemas.openxmlformats.org/officeDocument/2006/relationships/image" Target="../media/image76.png"/><Relationship Id="rId14" Type="http://schemas.openxmlformats.org/officeDocument/2006/relationships/image" Target="../media/image7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svg"/><Relationship Id="rId3" Type="http://schemas.openxmlformats.org/officeDocument/2006/relationships/image" Target="../media/image3.png"/><Relationship Id="rId7" Type="http://schemas.openxmlformats.org/officeDocument/2006/relationships/image" Target="../media/image10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8.svg"/><Relationship Id="rId5" Type="http://schemas.openxmlformats.org/officeDocument/2006/relationships/image" Target="../media/image107.png"/><Relationship Id="rId10" Type="http://schemas.openxmlformats.org/officeDocument/2006/relationships/image" Target="../media/image112.svg"/><Relationship Id="rId4" Type="http://schemas.openxmlformats.org/officeDocument/2006/relationships/image" Target="../media/image46.png"/><Relationship Id="rId9" Type="http://schemas.openxmlformats.org/officeDocument/2006/relationships/image" Target="../media/image11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3.png"/><Relationship Id="rId7" Type="http://schemas.openxmlformats.org/officeDocument/2006/relationships/image" Target="../media/image108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7.png"/><Relationship Id="rId11" Type="http://schemas.openxmlformats.org/officeDocument/2006/relationships/image" Target="../media/image112.svg"/><Relationship Id="rId5" Type="http://schemas.openxmlformats.org/officeDocument/2006/relationships/image" Target="../media/image113.jpeg"/><Relationship Id="rId10" Type="http://schemas.openxmlformats.org/officeDocument/2006/relationships/image" Target="../media/image111.png"/><Relationship Id="rId4" Type="http://schemas.openxmlformats.org/officeDocument/2006/relationships/image" Target="../media/image46.png"/><Relationship Id="rId9" Type="http://schemas.openxmlformats.org/officeDocument/2006/relationships/image" Target="../media/image110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14.png"/><Relationship Id="rId7" Type="http://schemas.openxmlformats.org/officeDocument/2006/relationships/image" Target="../media/image108.sv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7.png"/><Relationship Id="rId11" Type="http://schemas.openxmlformats.org/officeDocument/2006/relationships/image" Target="../media/image112.svg"/><Relationship Id="rId5" Type="http://schemas.openxmlformats.org/officeDocument/2006/relationships/image" Target="../media/image46.png"/><Relationship Id="rId10" Type="http://schemas.openxmlformats.org/officeDocument/2006/relationships/image" Target="../media/image111.png"/><Relationship Id="rId4" Type="http://schemas.openxmlformats.org/officeDocument/2006/relationships/image" Target="../media/image3.png"/><Relationship Id="rId9" Type="http://schemas.openxmlformats.org/officeDocument/2006/relationships/image" Target="../media/image110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15.jpeg"/><Relationship Id="rId7" Type="http://schemas.openxmlformats.org/officeDocument/2006/relationships/image" Target="../media/image108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7.png"/><Relationship Id="rId11" Type="http://schemas.openxmlformats.org/officeDocument/2006/relationships/image" Target="../media/image112.svg"/><Relationship Id="rId5" Type="http://schemas.openxmlformats.org/officeDocument/2006/relationships/image" Target="../media/image46.png"/><Relationship Id="rId10" Type="http://schemas.openxmlformats.org/officeDocument/2006/relationships/image" Target="../media/image111.png"/><Relationship Id="rId4" Type="http://schemas.openxmlformats.org/officeDocument/2006/relationships/image" Target="../media/image3.png"/><Relationship Id="rId9" Type="http://schemas.openxmlformats.org/officeDocument/2006/relationships/image" Target="../media/image110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16.jpeg"/><Relationship Id="rId7" Type="http://schemas.openxmlformats.org/officeDocument/2006/relationships/image" Target="../media/image108.sv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7.png"/><Relationship Id="rId11" Type="http://schemas.openxmlformats.org/officeDocument/2006/relationships/image" Target="../media/image112.svg"/><Relationship Id="rId5" Type="http://schemas.openxmlformats.org/officeDocument/2006/relationships/image" Target="../media/image46.png"/><Relationship Id="rId10" Type="http://schemas.openxmlformats.org/officeDocument/2006/relationships/image" Target="../media/image111.png"/><Relationship Id="rId4" Type="http://schemas.openxmlformats.org/officeDocument/2006/relationships/image" Target="../media/image3.png"/><Relationship Id="rId9" Type="http://schemas.openxmlformats.org/officeDocument/2006/relationships/image" Target="../media/image110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jpeg"/><Relationship Id="rId3" Type="http://schemas.openxmlformats.org/officeDocument/2006/relationships/image" Target="../media/image3.png"/><Relationship Id="rId7" Type="http://schemas.openxmlformats.org/officeDocument/2006/relationships/image" Target="../media/image1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8.jpeg"/><Relationship Id="rId5" Type="http://schemas.openxmlformats.org/officeDocument/2006/relationships/image" Target="../media/image117.jpeg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tiff"/><Relationship Id="rId13" Type="http://schemas.microsoft.com/office/2007/relationships/hdphoto" Target="../media/hdphoto2.wdp"/><Relationship Id="rId3" Type="http://schemas.openxmlformats.org/officeDocument/2006/relationships/image" Target="../media/image74.png"/><Relationship Id="rId7" Type="http://schemas.openxmlformats.org/officeDocument/2006/relationships/image" Target="../media/image46.png"/><Relationship Id="rId12" Type="http://schemas.openxmlformats.org/officeDocument/2006/relationships/image" Target="../media/image78.png"/><Relationship Id="rId17" Type="http://schemas.openxmlformats.org/officeDocument/2006/relationships/image" Target="../media/image80.png"/><Relationship Id="rId2" Type="http://schemas.openxmlformats.org/officeDocument/2006/relationships/notesSlide" Target="../notesSlides/notesSlide25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20.png"/><Relationship Id="rId11" Type="http://schemas.microsoft.com/office/2007/relationships/hdphoto" Target="../media/hdphoto1.wdp"/><Relationship Id="rId5" Type="http://schemas.openxmlformats.org/officeDocument/2006/relationships/image" Target="../media/image7.png"/><Relationship Id="rId15" Type="http://schemas.microsoft.com/office/2007/relationships/hdphoto" Target="../media/hdphoto3.wdp"/><Relationship Id="rId10" Type="http://schemas.openxmlformats.org/officeDocument/2006/relationships/image" Target="../media/image77.png"/><Relationship Id="rId4" Type="http://schemas.openxmlformats.org/officeDocument/2006/relationships/image" Target="../media/image6.jpeg"/><Relationship Id="rId9" Type="http://schemas.openxmlformats.org/officeDocument/2006/relationships/image" Target="../media/image76.png"/><Relationship Id="rId14" Type="http://schemas.openxmlformats.org/officeDocument/2006/relationships/image" Target="../media/image7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/><Relationship Id="rId3" Type="http://schemas.openxmlformats.org/officeDocument/2006/relationships/image" Target="../media/image46.png"/><Relationship Id="rId7" Type="http://schemas.openxmlformats.org/officeDocument/2006/relationships/image" Target="../media/image123.sv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22.png"/><Relationship Id="rId5" Type="http://schemas.openxmlformats.org/officeDocument/2006/relationships/hyperlink" Target="https://www.surveymonkey.co.uk/r/vfs-primary-causes" TargetMode="External"/><Relationship Id="rId4" Type="http://schemas.openxmlformats.org/officeDocument/2006/relationships/image" Target="../media/image121.tiff"/><Relationship Id="rId9" Type="http://schemas.openxmlformats.org/officeDocument/2006/relationships/image" Target="../media/image125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28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3" Type="http://schemas.openxmlformats.org/officeDocument/2006/relationships/image" Target="../media/image130.jpeg"/><Relationship Id="rId7" Type="http://schemas.openxmlformats.org/officeDocument/2006/relationships/image" Target="../media/image134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33.jpeg"/><Relationship Id="rId5" Type="http://schemas.openxmlformats.org/officeDocument/2006/relationships/image" Target="../media/image132.jpeg"/><Relationship Id="rId4" Type="http://schemas.openxmlformats.org/officeDocument/2006/relationships/image" Target="../media/image131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tiff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4.png"/><Relationship Id="rId5" Type="http://schemas.openxmlformats.org/officeDocument/2006/relationships/hyperlink" Target="mailto:aisling@votesforschools.com" TargetMode="External"/><Relationship Id="rId4" Type="http://schemas.openxmlformats.org/officeDocument/2006/relationships/hyperlink" Target="https://www.surveymonkey.co.uk/r/vfs-primary-caus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27C410FB-EDBA-418D-8608-3C3310E933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7609" y="2467955"/>
            <a:ext cx="6939815" cy="1113270"/>
          </a:xfrm>
          <a:prstGeom prst="rect">
            <a:avLst/>
          </a:prstGeom>
        </p:spPr>
      </p:pic>
      <p:sp>
        <p:nvSpPr>
          <p:cNvPr id="6" name="Shape 96"/>
          <p:cNvSpPr txBox="1">
            <a:spLocks/>
          </p:cNvSpPr>
          <p:nvPr/>
        </p:nvSpPr>
        <p:spPr>
          <a:xfrm>
            <a:off x="4961954" y="3018752"/>
            <a:ext cx="3565376" cy="1080120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Clr>
                <a:srgbClr val="97E8D7"/>
              </a:buClr>
              <a:buSzPct val="25000"/>
              <a:buFont typeface="Arial"/>
              <a:buNone/>
            </a:pPr>
            <a:r>
              <a:rPr lang="en-GB" sz="4400" b="1" dirty="0">
                <a:solidFill>
                  <a:srgbClr val="6088EF"/>
                </a:solidFill>
                <a:latin typeface="Century Gothic" panose="020B0502020202020204" pitchFamily="34" charset="0"/>
                <a:ea typeface="Lato"/>
                <a:cs typeface="Lato"/>
                <a:sym typeface="Lato"/>
              </a:rPr>
              <a:t>Primary KS1</a:t>
            </a:r>
          </a:p>
          <a:p>
            <a:pPr algn="ctr">
              <a:lnSpc>
                <a:spcPct val="150000"/>
              </a:lnSpc>
              <a:spcBef>
                <a:spcPts val="800"/>
              </a:spcBef>
              <a:buClr>
                <a:srgbClr val="97E8D7"/>
              </a:buClr>
              <a:buSzPct val="100000"/>
              <a:buFont typeface="Arial"/>
              <a:buNone/>
            </a:pPr>
            <a:endParaRPr lang="en-GB" sz="4400" b="1" dirty="0">
              <a:solidFill>
                <a:srgbClr val="6088EF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98217D0-64B6-4061-9952-86858EFFFEA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0518" y="4298382"/>
            <a:ext cx="1139862" cy="2257292"/>
          </a:xfrm>
          <a:prstGeom prst="rect">
            <a:avLst/>
          </a:prstGeom>
        </p:spPr>
      </p:pic>
      <p:sp>
        <p:nvSpPr>
          <p:cNvPr id="3" name="AutoShape 2" descr="https://files.slack.com/files-pri/T17G4CXPU-FEBQYG2CT/image_from_ios.jpg">
            <a:extLst>
              <a:ext uri="{FF2B5EF4-FFF2-40B4-BE49-F238E27FC236}">
                <a16:creationId xmlns:a16="http://schemas.microsoft.com/office/drawing/2014/main" id="{81D5ED76-98CC-48C1-BB71-F3A60A17814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97602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08B2C7D8-ED76-45DD-BA2F-2266B309774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620" y="5427028"/>
            <a:ext cx="4961954" cy="120055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4F323DD-419D-498F-A940-F45ADBA52DB4}"/>
              </a:ext>
            </a:extLst>
          </p:cNvPr>
          <p:cNvSpPr/>
          <p:nvPr/>
        </p:nvSpPr>
        <p:spPr>
          <a:xfrm>
            <a:off x="462040" y="2365347"/>
            <a:ext cx="991376" cy="124412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63E989E-FA3C-49BB-8143-644681A7C2ED}"/>
              </a:ext>
            </a:extLst>
          </p:cNvPr>
          <p:cNvSpPr/>
          <p:nvPr/>
        </p:nvSpPr>
        <p:spPr>
          <a:xfrm>
            <a:off x="1376413" y="3292383"/>
            <a:ext cx="209760" cy="53285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D1C2820-34E3-45A5-88E7-A16B55782CBA}"/>
              </a:ext>
            </a:extLst>
          </p:cNvPr>
          <p:cNvSpPr/>
          <p:nvPr/>
        </p:nvSpPr>
        <p:spPr>
          <a:xfrm rot="2097780" flipH="1">
            <a:off x="1328225" y="2308928"/>
            <a:ext cx="326380" cy="67093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46EF45C-820D-4065-9214-223D5207F42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424" y="2451151"/>
            <a:ext cx="1078744" cy="116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181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14">
            <a:extLst>
              <a:ext uri="{FF2B5EF4-FFF2-40B4-BE49-F238E27FC236}">
                <a16:creationId xmlns:a16="http://schemas.microsoft.com/office/drawing/2014/main" id="{8C16DB5E-A906-4056-A13A-A4BBEB2879F4}"/>
              </a:ext>
            </a:extLst>
          </p:cNvPr>
          <p:cNvSpPr/>
          <p:nvPr/>
        </p:nvSpPr>
        <p:spPr>
          <a:xfrm>
            <a:off x="243628" y="2896292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r>
              <a:rPr lang="en-GB" sz="2500" b="1" dirty="0">
                <a:latin typeface="Century Gothic" panose="020B0502020202020204" pitchFamily="34" charset="0"/>
                <a:ea typeface="Lato"/>
                <a:cs typeface="Lato"/>
                <a:sym typeface="Lato"/>
              </a:rPr>
              <a:t>How to use this lesson…</a:t>
            </a:r>
            <a:endParaRPr lang="en-GB" sz="2500" b="1" dirty="0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8F5E4A2-4A10-4B61-9E42-2C09D862934D}"/>
              </a:ext>
            </a:extLst>
          </p:cNvPr>
          <p:cNvSpPr/>
          <p:nvPr/>
        </p:nvSpPr>
        <p:spPr>
          <a:xfrm>
            <a:off x="643807" y="4027236"/>
            <a:ext cx="2304188" cy="12878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b="1" dirty="0"/>
              <a:t>Find this button </a:t>
            </a:r>
            <a:r>
              <a:rPr lang="en-GB" sz="1500" dirty="0"/>
              <a:t>in the bottom right of you screen to </a:t>
            </a:r>
            <a:r>
              <a:rPr lang="en-GB" sz="1500" b="1" dirty="0"/>
              <a:t>start your lesson.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E19C451-EB22-4582-A982-3BD4F4A4C9E7}"/>
              </a:ext>
            </a:extLst>
          </p:cNvPr>
          <p:cNvSpPr/>
          <p:nvPr/>
        </p:nvSpPr>
        <p:spPr>
          <a:xfrm>
            <a:off x="3563476" y="4027237"/>
            <a:ext cx="2304189" cy="128781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dirty="0"/>
              <a:t>Use the </a:t>
            </a:r>
            <a:r>
              <a:rPr lang="en-GB" sz="1500" b="1" dirty="0"/>
              <a:t>arrow keys </a:t>
            </a:r>
            <a:r>
              <a:rPr lang="en-GB" sz="1500" dirty="0"/>
              <a:t>to </a:t>
            </a:r>
            <a:r>
              <a:rPr lang="en-GB" sz="1500" b="1" dirty="0"/>
              <a:t>go forwards and backwards </a:t>
            </a:r>
            <a:r>
              <a:rPr lang="en-GB" sz="1500" dirty="0"/>
              <a:t>through your lesson.</a:t>
            </a:r>
            <a:endParaRPr lang="en-GB" sz="1500" dirty="0">
              <a:highlight>
                <a:srgbClr val="FFFF00"/>
              </a:highlight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DC2F520-5CE8-49BC-9934-06026E159DD5}"/>
              </a:ext>
            </a:extLst>
          </p:cNvPr>
          <p:cNvSpPr/>
          <p:nvPr/>
        </p:nvSpPr>
        <p:spPr>
          <a:xfrm>
            <a:off x="6388652" y="4021479"/>
            <a:ext cx="2304189" cy="130085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dirty="0"/>
              <a:t>To go back to your normal screen</a:t>
            </a:r>
            <a:r>
              <a:rPr lang="en-GB" sz="1500" b="1" dirty="0"/>
              <a:t>, press the esc key</a:t>
            </a:r>
            <a:r>
              <a:rPr lang="en-GB" sz="1500" dirty="0"/>
              <a:t> on your keyboard.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E870F19-20A7-4DD9-BEDB-82A5018F16F9}"/>
              </a:ext>
            </a:extLst>
          </p:cNvPr>
          <p:cNvSpPr/>
          <p:nvPr/>
        </p:nvSpPr>
        <p:spPr>
          <a:xfrm>
            <a:off x="345082" y="5618314"/>
            <a:ext cx="2727727" cy="947179"/>
          </a:xfrm>
          <a:prstGeom prst="roundRect">
            <a:avLst/>
          </a:prstGeom>
          <a:solidFill>
            <a:schemeClr val="tx2"/>
          </a:solidFill>
          <a:ln w="285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b="1" dirty="0">
                <a:solidFill>
                  <a:schemeClr val="bg1"/>
                </a:solidFill>
              </a:rPr>
              <a:t>In the classroom? </a:t>
            </a:r>
          </a:p>
          <a:p>
            <a:pPr algn="ctr"/>
            <a:r>
              <a:rPr lang="en-GB" sz="1300" dirty="0">
                <a:solidFill>
                  <a:schemeClr val="bg1"/>
                </a:solidFill>
              </a:rPr>
              <a:t>You need the same things, but will need to swap the parent for a partner!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5DE318A-69E4-41CB-AE00-5DC143B00D4E}"/>
              </a:ext>
            </a:extLst>
          </p:cNvPr>
          <p:cNvSpPr/>
          <p:nvPr/>
        </p:nvSpPr>
        <p:spPr>
          <a:xfrm>
            <a:off x="3208137" y="5618314"/>
            <a:ext cx="2727727" cy="947179"/>
          </a:xfrm>
          <a:prstGeom prst="roundRect">
            <a:avLst/>
          </a:prstGeom>
          <a:solidFill>
            <a:srgbClr val="DF6068">
              <a:alpha val="63922"/>
            </a:srgbClr>
          </a:solidFill>
          <a:ln w="28575">
            <a:solidFill>
              <a:schemeClr val="accent4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b="1" dirty="0">
                <a:solidFill>
                  <a:schemeClr val="bg1"/>
                </a:solidFill>
              </a:rPr>
              <a:t>Parents’ &amp; Carers’ Note: </a:t>
            </a:r>
          </a:p>
          <a:p>
            <a:pPr algn="ctr"/>
            <a:r>
              <a:rPr lang="en-GB" sz="1300" dirty="0">
                <a:solidFill>
                  <a:schemeClr val="bg1"/>
                </a:solidFill>
              </a:rPr>
              <a:t>Please see the Notes section below each slide for any further guidance. </a:t>
            </a:r>
          </a:p>
        </p:txBody>
      </p:sp>
      <p:sp>
        <p:nvSpPr>
          <p:cNvPr id="16" name="Shape 114">
            <a:extLst>
              <a:ext uri="{FF2B5EF4-FFF2-40B4-BE49-F238E27FC236}">
                <a16:creationId xmlns:a16="http://schemas.microsoft.com/office/drawing/2014/main" id="{76C3CDE3-1A0A-4D27-849C-4B8B0B93A752}"/>
              </a:ext>
            </a:extLst>
          </p:cNvPr>
          <p:cNvSpPr/>
          <p:nvPr/>
        </p:nvSpPr>
        <p:spPr>
          <a:xfrm>
            <a:off x="243629" y="231779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r>
              <a:rPr lang="en-GB" sz="2500" b="1" dirty="0">
                <a:latin typeface="Century Gothic" panose="020B0502020202020204" pitchFamily="34" charset="0"/>
                <a:ea typeface="Lato"/>
                <a:cs typeface="Lato"/>
                <a:sym typeface="Lato"/>
              </a:rPr>
              <a:t>Learning from home?</a:t>
            </a:r>
            <a:endParaRPr lang="en-GB" sz="2500" b="1" dirty="0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062C256-F089-49C1-9506-40BCFC38E7B2}"/>
              </a:ext>
            </a:extLst>
          </p:cNvPr>
          <p:cNvSpPr/>
          <p:nvPr/>
        </p:nvSpPr>
        <p:spPr>
          <a:xfrm>
            <a:off x="349098" y="739938"/>
            <a:ext cx="8343743" cy="419012"/>
          </a:xfrm>
          <a:prstGeom prst="roundRect">
            <a:avLst/>
          </a:prstGeom>
          <a:solidFill>
            <a:schemeClr val="accent3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dirty="0"/>
              <a:t>Here are some </a:t>
            </a:r>
            <a:r>
              <a:rPr lang="en-GB" sz="1500" b="1" dirty="0"/>
              <a:t>ideas of how to get the most out of this lesson at home</a:t>
            </a:r>
            <a:r>
              <a:rPr lang="en-GB" sz="1500" dirty="0"/>
              <a:t>. 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51372078-5239-46A8-8AEB-81847EA769FE}"/>
              </a:ext>
            </a:extLst>
          </p:cNvPr>
          <p:cNvSpPr/>
          <p:nvPr/>
        </p:nvSpPr>
        <p:spPr>
          <a:xfrm>
            <a:off x="643807" y="1331738"/>
            <a:ext cx="2304188" cy="130085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b="1" dirty="0"/>
              <a:t>Share your thoughts </a:t>
            </a:r>
            <a:r>
              <a:rPr lang="en-GB" sz="1500" dirty="0"/>
              <a:t>with the </a:t>
            </a:r>
            <a:r>
              <a:rPr lang="en-GB" sz="1500" b="1" dirty="0"/>
              <a:t>parent, family member or caregiver </a:t>
            </a:r>
            <a:r>
              <a:rPr lang="en-GB" sz="1500" dirty="0"/>
              <a:t>who’s helping you!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70A948B8-DB88-42C5-95FC-B4395C309933}"/>
              </a:ext>
            </a:extLst>
          </p:cNvPr>
          <p:cNvSpPr/>
          <p:nvPr/>
        </p:nvSpPr>
        <p:spPr>
          <a:xfrm>
            <a:off x="3563477" y="1330924"/>
            <a:ext cx="2304189" cy="130085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b="1" dirty="0"/>
              <a:t>Talk to someone else in your family</a:t>
            </a:r>
            <a:r>
              <a:rPr lang="en-GB" sz="1500" dirty="0"/>
              <a:t>, like a brother or sister, and </a:t>
            </a:r>
            <a:r>
              <a:rPr lang="en-GB" sz="1500" b="1" dirty="0"/>
              <a:t>find out their opinions! 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FD54D12C-E7D6-4574-B5C9-758997D7276B}"/>
              </a:ext>
            </a:extLst>
          </p:cNvPr>
          <p:cNvSpPr/>
          <p:nvPr/>
        </p:nvSpPr>
        <p:spPr>
          <a:xfrm>
            <a:off x="6388652" y="1330924"/>
            <a:ext cx="2304189" cy="1300851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dirty="0"/>
              <a:t>For some of the activities, you might need </a:t>
            </a:r>
            <a:r>
              <a:rPr lang="en-GB" sz="1500" b="1" dirty="0"/>
              <a:t>a pen &amp; paper </a:t>
            </a:r>
            <a:r>
              <a:rPr lang="en-GB" sz="1500" dirty="0"/>
              <a:t>as you </a:t>
            </a:r>
            <a:r>
              <a:rPr lang="en-GB" sz="1500" b="1" dirty="0"/>
              <a:t>get creative!</a:t>
            </a:r>
          </a:p>
        </p:txBody>
      </p:sp>
      <p:pic>
        <p:nvPicPr>
          <p:cNvPr id="29" name="Picture 6" descr="Brainstorm Skill icon">
            <a:extLst>
              <a:ext uri="{FF2B5EF4-FFF2-40B4-BE49-F238E27FC236}">
                <a16:creationId xmlns:a16="http://schemas.microsoft.com/office/drawing/2014/main" id="{1F3DE9F0-8D65-48A0-8FD5-B800D3DA3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9619" y="2086598"/>
            <a:ext cx="683005" cy="68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Thinking Bubble icon">
            <a:extLst>
              <a:ext uri="{FF2B5EF4-FFF2-40B4-BE49-F238E27FC236}">
                <a16:creationId xmlns:a16="http://schemas.microsoft.com/office/drawing/2014/main" id="{1CA16BE9-5251-4E1F-9A1D-6EDC56276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8137" y="2119712"/>
            <a:ext cx="683005" cy="68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809F4B26-C528-4F19-9FA5-17181D75B2B9}"/>
              </a:ext>
            </a:extLst>
          </p:cNvPr>
          <p:cNvSpPr/>
          <p:nvPr/>
        </p:nvSpPr>
        <p:spPr>
          <a:xfrm>
            <a:off x="349097" y="3411305"/>
            <a:ext cx="8343743" cy="419012"/>
          </a:xfrm>
          <a:prstGeom prst="roundRect">
            <a:avLst/>
          </a:prstGeom>
          <a:solidFill>
            <a:schemeClr val="accent3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b="1" dirty="0"/>
              <a:t>Use these buttons </a:t>
            </a:r>
            <a:r>
              <a:rPr lang="en-GB" sz="1500" dirty="0"/>
              <a:t>to get the most out of your lesson.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541D2BD-05BE-45BA-A9D6-9EC489DF718E}"/>
              </a:ext>
            </a:extLst>
          </p:cNvPr>
          <p:cNvSpPr/>
          <p:nvPr/>
        </p:nvSpPr>
        <p:spPr>
          <a:xfrm>
            <a:off x="374497" y="4985411"/>
            <a:ext cx="517906" cy="2882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33AEE69-8A95-4893-808C-D5F454DE2FE2}"/>
              </a:ext>
            </a:extLst>
          </p:cNvPr>
          <p:cNvSpPr/>
          <p:nvPr/>
        </p:nvSpPr>
        <p:spPr>
          <a:xfrm>
            <a:off x="6071193" y="5619570"/>
            <a:ext cx="2727728" cy="946573"/>
          </a:xfrm>
          <a:prstGeom prst="roundRect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b="1" dirty="0">
                <a:solidFill>
                  <a:schemeClr val="bg1"/>
                </a:solidFill>
              </a:rPr>
              <a:t>Don’t forget to vote…</a:t>
            </a:r>
          </a:p>
          <a:p>
            <a:pPr algn="ctr"/>
            <a:r>
              <a:rPr lang="en-GB" sz="1300" dirty="0">
                <a:solidFill>
                  <a:schemeClr val="bg1"/>
                </a:solidFill>
              </a:rPr>
              <a:t>You can find the link to do this on the final slide. Get your whole household involved!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ED32AD-8013-4C61-935C-818096C0949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3F2F1"/>
              </a:clrFrom>
              <a:clrTo>
                <a:srgbClr val="F3F2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0602" y="4982640"/>
            <a:ext cx="558801" cy="496743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5AFB824B-2AF7-4212-9AF4-9F346A81B727}"/>
              </a:ext>
            </a:extLst>
          </p:cNvPr>
          <p:cNvGrpSpPr/>
          <p:nvPr/>
        </p:nvGrpSpPr>
        <p:grpSpPr>
          <a:xfrm>
            <a:off x="3091122" y="4738990"/>
            <a:ext cx="1066478" cy="708383"/>
            <a:chOff x="-3863328" y="3072680"/>
            <a:chExt cx="2132955" cy="1420023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2F88AC22-05B3-4F35-A051-2EFC302937A2}"/>
                </a:ext>
              </a:extLst>
            </p:cNvPr>
            <p:cNvSpPr/>
            <p:nvPr/>
          </p:nvSpPr>
          <p:spPr>
            <a:xfrm>
              <a:off x="-2373517" y="3845892"/>
              <a:ext cx="547757" cy="52843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2B6E12F9-4AF7-44A3-B242-7FC7EFCE9425}"/>
                </a:ext>
              </a:extLst>
            </p:cNvPr>
            <p:cNvSpPr/>
            <p:nvPr/>
          </p:nvSpPr>
          <p:spPr>
            <a:xfrm>
              <a:off x="-3053007" y="3842297"/>
              <a:ext cx="547757" cy="52843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90C66270-C5EF-41FC-9E50-C58D3ED2B8E3}"/>
                </a:ext>
              </a:extLst>
            </p:cNvPr>
            <p:cNvSpPr/>
            <p:nvPr/>
          </p:nvSpPr>
          <p:spPr>
            <a:xfrm>
              <a:off x="-3714265" y="3830317"/>
              <a:ext cx="547757" cy="52843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C52D988E-05F8-46D5-BDFB-5ED79BC2D7D8}"/>
                </a:ext>
              </a:extLst>
            </p:cNvPr>
            <p:cNvSpPr/>
            <p:nvPr/>
          </p:nvSpPr>
          <p:spPr>
            <a:xfrm>
              <a:off x="-3054679" y="3167485"/>
              <a:ext cx="547757" cy="52843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244" name="Picture 4" descr="Image result for arrow keys">
              <a:extLst>
                <a:ext uri="{FF2B5EF4-FFF2-40B4-BE49-F238E27FC236}">
                  <a16:creationId xmlns:a16="http://schemas.microsoft.com/office/drawing/2014/main" id="{E8654E3D-C983-4211-A81E-0DF4F0E2413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3863328" y="3072680"/>
              <a:ext cx="2132955" cy="14200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85451084-3813-4DDF-A846-1968E258CFF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3639" y="5024493"/>
            <a:ext cx="507373" cy="385298"/>
          </a:xfrm>
          <a:prstGeom prst="roundRect">
            <a:avLst/>
          </a:prstGeom>
        </p:spPr>
      </p:pic>
      <p:pic>
        <p:nvPicPr>
          <p:cNvPr id="27" name="Picture 8" descr="Compose icon">
            <a:extLst>
              <a:ext uri="{FF2B5EF4-FFF2-40B4-BE49-F238E27FC236}">
                <a16:creationId xmlns:a16="http://schemas.microsoft.com/office/drawing/2014/main" id="{74E71657-0FCE-4717-9B10-1DCD969B7E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6655" y="2301540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3145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26E84FA-A0AD-4CAE-AB04-0BFA334A03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7983" y="1224930"/>
            <a:ext cx="4788034" cy="460012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6235FF7-D6F4-D84C-99F7-A9FF75F0CB07}"/>
              </a:ext>
            </a:extLst>
          </p:cNvPr>
          <p:cNvSpPr txBox="1">
            <a:spLocks/>
          </p:cNvSpPr>
          <p:nvPr/>
        </p:nvSpPr>
        <p:spPr>
          <a:xfrm>
            <a:off x="196146" y="2676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solidFill>
                  <a:srgbClr val="DF6068"/>
                </a:solidFill>
                <a:latin typeface="Century Gothic"/>
                <a:cs typeface="Century Gothic"/>
              </a:rPr>
              <a:t>Last week’s vote: </a:t>
            </a:r>
          </a:p>
          <a:p>
            <a:pPr algn="l">
              <a:buSzPct val="25000"/>
            </a:pPr>
            <a:r>
              <a:rPr lang="en-GB" sz="2800" b="1" dirty="0">
                <a:latin typeface="Century Gothic" panose="020B0502020202020204" pitchFamily="34" charset="0"/>
                <a:ea typeface="Lato"/>
                <a:cs typeface="Lato"/>
                <a:sym typeface="Lato"/>
              </a:rPr>
              <a:t>Do we appreciate uniqueness?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11E5DD9-C8FF-4A14-BC7B-E93DDE78006C}"/>
              </a:ext>
            </a:extLst>
          </p:cNvPr>
          <p:cNvSpPr/>
          <p:nvPr/>
        </p:nvSpPr>
        <p:spPr>
          <a:xfrm>
            <a:off x="292375" y="6012378"/>
            <a:ext cx="3198077" cy="528639"/>
          </a:xfrm>
          <a:prstGeom prst="roundRect">
            <a:avLst/>
          </a:prstGeom>
          <a:solidFill>
            <a:srgbClr val="DDE8F7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  <a:latin typeface="Century Gothic" panose="020B0502020202020204" pitchFamily="34" charset="0"/>
              </a:rPr>
              <a:t>Primary national vote result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A9A76A-12F1-47AE-A3C2-0CB8EE1D458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08494" y="1798266"/>
            <a:ext cx="1250302" cy="6979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E69DB3C-84A1-40E4-82DE-C283B174267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051" y="4385316"/>
            <a:ext cx="1256522" cy="697948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1907B2C-7C02-42AD-AB66-3042812B0F9F}"/>
              </a:ext>
            </a:extLst>
          </p:cNvPr>
          <p:cNvSpPr/>
          <p:nvPr/>
        </p:nvSpPr>
        <p:spPr>
          <a:xfrm>
            <a:off x="7296749" y="1275495"/>
            <a:ext cx="1331152" cy="52863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32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17%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B13BF35-544D-457D-B2AF-75B86819C366}"/>
              </a:ext>
            </a:extLst>
          </p:cNvPr>
          <p:cNvSpPr/>
          <p:nvPr/>
        </p:nvSpPr>
        <p:spPr>
          <a:xfrm>
            <a:off x="468502" y="3902025"/>
            <a:ext cx="1331152" cy="52863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32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83%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3CFF3AE-E201-4ACD-BA63-35112DEF3EE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3690" y="3557668"/>
            <a:ext cx="1516690" cy="3003532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2F8F7BE4-62E9-4C3C-9210-82E29D46295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620" y="5135960"/>
            <a:ext cx="3404483" cy="82372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4801900-1B53-4E7D-8690-6B2C8305B1C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3565D3B-67D4-4ED3-9792-B319F79A9DBA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0518" y="487262"/>
            <a:ext cx="1712913" cy="70368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D2C6B83-361A-47BE-9322-59F9D60A9F33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clrChange>
              <a:clrFrom>
                <a:srgbClr val="F2E6FA"/>
              </a:clrFrom>
              <a:clrTo>
                <a:srgbClr val="F2E6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8964" y="2920750"/>
            <a:ext cx="1409958" cy="11096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C3C444E-5443-4FB9-ADF4-A3AD167F6E22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5101" y="5786650"/>
            <a:ext cx="1501874" cy="89738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AE5C666-00A2-4EB6-AE33-C5A0AFA19954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470" y="1331324"/>
            <a:ext cx="890276" cy="96547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510D9BE-C747-48D0-BC79-C4EF8308128E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64917">
            <a:off x="497481" y="2850392"/>
            <a:ext cx="1379169" cy="98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69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114">
            <a:extLst>
              <a:ext uri="{FF2B5EF4-FFF2-40B4-BE49-F238E27FC236}">
                <a16:creationId xmlns:a16="http://schemas.microsoft.com/office/drawing/2014/main" id="{8806C1FF-7E28-42E7-9523-CB2C7C9A51A9}"/>
              </a:ext>
            </a:extLst>
          </p:cNvPr>
          <p:cNvSpPr/>
          <p:nvPr/>
        </p:nvSpPr>
        <p:spPr>
          <a:xfrm>
            <a:off x="768895" y="172872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en-GB" sz="2800" b="1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15" name="Shape 114">
            <a:extLst>
              <a:ext uri="{FF2B5EF4-FFF2-40B4-BE49-F238E27FC236}">
                <a16:creationId xmlns:a16="http://schemas.microsoft.com/office/drawing/2014/main" id="{AC98DBA0-58D7-423A-A505-78A2F55BBA58}"/>
              </a:ext>
            </a:extLst>
          </p:cNvPr>
          <p:cNvSpPr/>
          <p:nvPr/>
        </p:nvSpPr>
        <p:spPr>
          <a:xfrm>
            <a:off x="796574" y="181055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en-GB" sz="2800" b="1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33" name="Cloud 32">
            <a:extLst>
              <a:ext uri="{FF2B5EF4-FFF2-40B4-BE49-F238E27FC236}">
                <a16:creationId xmlns:a16="http://schemas.microsoft.com/office/drawing/2014/main" id="{35A95484-2378-B644-9EF7-5B331F41D038}"/>
              </a:ext>
            </a:extLst>
          </p:cNvPr>
          <p:cNvSpPr/>
          <p:nvPr/>
        </p:nvSpPr>
        <p:spPr>
          <a:xfrm>
            <a:off x="267578" y="819345"/>
            <a:ext cx="5907069" cy="2342201"/>
          </a:xfrm>
          <a:prstGeom prst="cloud">
            <a:avLst/>
          </a:prstGeom>
          <a:solidFill>
            <a:schemeClr val="accent5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Do you know? (2-3 mins)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The four people have all been in the news recently, trying to help different causes! Do you know who they are and what they were trying to help?</a:t>
            </a:r>
          </a:p>
        </p:txBody>
      </p:sp>
      <p:pic>
        <p:nvPicPr>
          <p:cNvPr id="1026" name="Picture 2" descr="Climate activist Greta Thunberg gives a monologue on Swedish public radio, in which she talks about anti-racism protests, the Covid-19 pandemic, and climate change. Photo: AP">
            <a:extLst>
              <a:ext uri="{FF2B5EF4-FFF2-40B4-BE49-F238E27FC236}">
                <a16:creationId xmlns:a16="http://schemas.microsoft.com/office/drawing/2014/main" id="{DD5BA92D-5C28-45FB-959B-B7C61D4CF1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08634" y="3379403"/>
            <a:ext cx="1902910" cy="203080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rcus Rashford: Manchester United star has shown the UK a new ...">
            <a:extLst>
              <a:ext uri="{FF2B5EF4-FFF2-40B4-BE49-F238E27FC236}">
                <a16:creationId xmlns:a16="http://schemas.microsoft.com/office/drawing/2014/main" id="{60332AB8-4FF6-4EA1-9B4B-2C01355B71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3625" y="4341965"/>
            <a:ext cx="1902909" cy="203080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Kate Middleton Opens Up About Mental Health with Students | Vanity ...">
            <a:extLst>
              <a:ext uri="{FF2B5EF4-FFF2-40B4-BE49-F238E27FC236}">
                <a16:creationId xmlns:a16="http://schemas.microsoft.com/office/drawing/2014/main" id="{231CCF24-D4A1-4BBA-A3B4-64A4CBF8D0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8628" y="3379403"/>
            <a:ext cx="1902910" cy="203080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aptain Tom Moore on track to score No 1 single | News | The Times">
            <a:extLst>
              <a:ext uri="{FF2B5EF4-FFF2-40B4-BE49-F238E27FC236}">
                <a16:creationId xmlns:a16="http://schemas.microsoft.com/office/drawing/2014/main" id="{040C6F2F-7043-4276-81BB-127941C4D9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63632" y="4341965"/>
            <a:ext cx="1902909" cy="203080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1A67231-83F6-447A-BD34-A11AAEE0531A}"/>
              </a:ext>
            </a:extLst>
          </p:cNvPr>
          <p:cNvSpPr txBox="1">
            <a:spLocks/>
          </p:cNvSpPr>
          <p:nvPr/>
        </p:nvSpPr>
        <p:spPr>
          <a:xfrm>
            <a:off x="222153" y="27255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Starter: Who are they?</a:t>
            </a:r>
          </a:p>
        </p:txBody>
      </p:sp>
      <p:pic>
        <p:nvPicPr>
          <p:cNvPr id="3" name="Graphic 2" descr="Open hand with plant">
            <a:extLst>
              <a:ext uri="{FF2B5EF4-FFF2-40B4-BE49-F238E27FC236}">
                <a16:creationId xmlns:a16="http://schemas.microsoft.com/office/drawing/2014/main" id="{2FADD4C0-3ABC-423C-B7E8-976D6CD659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02889" y="5543082"/>
            <a:ext cx="914400" cy="914400"/>
          </a:xfrm>
          <a:prstGeom prst="rect">
            <a:avLst/>
          </a:prstGeom>
        </p:spPr>
      </p:pic>
      <p:pic>
        <p:nvPicPr>
          <p:cNvPr id="5" name="Graphic 4" descr="Stethoscope">
            <a:extLst>
              <a:ext uri="{FF2B5EF4-FFF2-40B4-BE49-F238E27FC236}">
                <a16:creationId xmlns:a16="http://schemas.microsoft.com/office/drawing/2014/main" id="{1CCF0478-A4C9-4FFE-A09F-09D6EC9178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157885" y="3246320"/>
            <a:ext cx="914400" cy="914400"/>
          </a:xfrm>
          <a:prstGeom prst="rect">
            <a:avLst/>
          </a:prstGeom>
        </p:spPr>
      </p:pic>
      <p:pic>
        <p:nvPicPr>
          <p:cNvPr id="7" name="Graphic 6" descr="Brain in head">
            <a:extLst>
              <a:ext uri="{FF2B5EF4-FFF2-40B4-BE49-F238E27FC236}">
                <a16:creationId xmlns:a16="http://schemas.microsoft.com/office/drawing/2014/main" id="{8A5FCF34-8EBF-435D-BB9F-D5C387075BD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012882" y="5543082"/>
            <a:ext cx="914400" cy="914400"/>
          </a:xfrm>
          <a:prstGeom prst="rect">
            <a:avLst/>
          </a:prstGeom>
        </p:spPr>
      </p:pic>
      <p:pic>
        <p:nvPicPr>
          <p:cNvPr id="10" name="Graphic 9" descr="Lunch Box">
            <a:extLst>
              <a:ext uri="{FF2B5EF4-FFF2-40B4-BE49-F238E27FC236}">
                <a16:creationId xmlns:a16="http://schemas.microsoft.com/office/drawing/2014/main" id="{8F245C12-CE0A-40B2-B597-F6BFB084C95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67879" y="3246320"/>
            <a:ext cx="914400" cy="914400"/>
          </a:xfrm>
          <a:prstGeom prst="rect">
            <a:avLst/>
          </a:prstGeom>
        </p:spPr>
      </p:pic>
      <p:sp>
        <p:nvSpPr>
          <p:cNvPr id="16" name="Google Shape;368;p6">
            <a:extLst>
              <a:ext uri="{FF2B5EF4-FFF2-40B4-BE49-F238E27FC236}">
                <a16:creationId xmlns:a16="http://schemas.microsoft.com/office/drawing/2014/main" id="{9D0CC0A6-E497-461A-88A7-E1CC4AE66065}"/>
              </a:ext>
            </a:extLst>
          </p:cNvPr>
          <p:cNvSpPr/>
          <p:nvPr/>
        </p:nvSpPr>
        <p:spPr>
          <a:xfrm>
            <a:off x="6340641" y="802979"/>
            <a:ext cx="2480573" cy="2030805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6000" tIns="45700" rIns="360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Cause: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 issue that’s supported by people who want to see change, such as charities.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48331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114">
            <a:extLst>
              <a:ext uri="{FF2B5EF4-FFF2-40B4-BE49-F238E27FC236}">
                <a16:creationId xmlns:a16="http://schemas.microsoft.com/office/drawing/2014/main" id="{8806C1FF-7E28-42E7-9523-CB2C7C9A51A9}"/>
              </a:ext>
            </a:extLst>
          </p:cNvPr>
          <p:cNvSpPr/>
          <p:nvPr/>
        </p:nvSpPr>
        <p:spPr>
          <a:xfrm>
            <a:off x="768895" y="172872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en-GB" sz="2800" b="1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15" name="Shape 114">
            <a:extLst>
              <a:ext uri="{FF2B5EF4-FFF2-40B4-BE49-F238E27FC236}">
                <a16:creationId xmlns:a16="http://schemas.microsoft.com/office/drawing/2014/main" id="{AC98DBA0-58D7-423A-A505-78A2F55BBA58}"/>
              </a:ext>
            </a:extLst>
          </p:cNvPr>
          <p:cNvSpPr/>
          <p:nvPr/>
        </p:nvSpPr>
        <p:spPr>
          <a:xfrm>
            <a:off x="796574" y="181055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en-GB" sz="2800" b="1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716DD01-D5C1-4468-93EC-BD9CD03B10B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pic>
        <p:nvPicPr>
          <p:cNvPr id="1026" name="Picture 2" descr="Climate activist Greta Thunberg gives a monologue on Swedish public radio, in which she talks about anti-racism protests, the Covid-19 pandemic, and climate change. Photo: AP">
            <a:extLst>
              <a:ext uri="{FF2B5EF4-FFF2-40B4-BE49-F238E27FC236}">
                <a16:creationId xmlns:a16="http://schemas.microsoft.com/office/drawing/2014/main" id="{DD5BA92D-5C28-45FB-959B-B7C61D4CF1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19458" y="3323527"/>
            <a:ext cx="1797852" cy="1918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rcus Rashford: Manchester United star has shown the UK a new ...">
            <a:extLst>
              <a:ext uri="{FF2B5EF4-FFF2-40B4-BE49-F238E27FC236}">
                <a16:creationId xmlns:a16="http://schemas.microsoft.com/office/drawing/2014/main" id="{60332AB8-4FF6-4EA1-9B4B-2C01355B71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6329" y="3323527"/>
            <a:ext cx="1797851" cy="1918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Kate Middleton Opens Up About Mental Health with Students | Vanity ...">
            <a:extLst>
              <a:ext uri="{FF2B5EF4-FFF2-40B4-BE49-F238E27FC236}">
                <a16:creationId xmlns:a16="http://schemas.microsoft.com/office/drawing/2014/main" id="{231CCF24-D4A1-4BBA-A3B4-64A4CBF8D0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6330" y="1189464"/>
            <a:ext cx="1797852" cy="1918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aptain Tom Moore on track to score No 1 single | News | The Times">
            <a:extLst>
              <a:ext uri="{FF2B5EF4-FFF2-40B4-BE49-F238E27FC236}">
                <a16:creationId xmlns:a16="http://schemas.microsoft.com/office/drawing/2014/main" id="{040C6F2F-7043-4276-81BB-127941C4D9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19459" y="1201348"/>
            <a:ext cx="1797851" cy="1918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: Rounded Corners 33">
            <a:extLst>
              <a:ext uri="{FF2B5EF4-FFF2-40B4-BE49-F238E27FC236}">
                <a16:creationId xmlns:a16="http://schemas.microsoft.com/office/drawing/2014/main" id="{3A40FC44-1F68-481D-BFD3-4DDBF9032EE4}"/>
              </a:ext>
            </a:extLst>
          </p:cNvPr>
          <p:cNvSpPr/>
          <p:nvPr/>
        </p:nvSpPr>
        <p:spPr>
          <a:xfrm>
            <a:off x="2307517" y="1198434"/>
            <a:ext cx="2264458" cy="1044000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Kate Middleton, 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Duchess of Cambridge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" name="Rectangle: Rounded Corners 33">
            <a:extLst>
              <a:ext uri="{FF2B5EF4-FFF2-40B4-BE49-F238E27FC236}">
                <a16:creationId xmlns:a16="http://schemas.microsoft.com/office/drawing/2014/main" id="{BFF561D2-4A52-4949-ADA6-E59C9D38FDA6}"/>
              </a:ext>
            </a:extLst>
          </p:cNvPr>
          <p:cNvSpPr/>
          <p:nvPr/>
        </p:nvSpPr>
        <p:spPr>
          <a:xfrm>
            <a:off x="2307517" y="2367710"/>
            <a:ext cx="2264458" cy="732785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Children’s mental health!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" name="Rectangle: Rounded Corners 33">
            <a:extLst>
              <a:ext uri="{FF2B5EF4-FFF2-40B4-BE49-F238E27FC236}">
                <a16:creationId xmlns:a16="http://schemas.microsoft.com/office/drawing/2014/main" id="{D84F9DA5-22ED-4217-8826-F98295AA4048}"/>
              </a:ext>
            </a:extLst>
          </p:cNvPr>
          <p:cNvSpPr/>
          <p:nvPr/>
        </p:nvSpPr>
        <p:spPr>
          <a:xfrm>
            <a:off x="2259987" y="3342767"/>
            <a:ext cx="2264458" cy="1044000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Marcus Rashford,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Manchester United footballer</a:t>
            </a:r>
          </a:p>
        </p:txBody>
      </p:sp>
      <p:sp>
        <p:nvSpPr>
          <p:cNvPr id="19" name="Rectangle: Rounded Corners 33">
            <a:extLst>
              <a:ext uri="{FF2B5EF4-FFF2-40B4-BE49-F238E27FC236}">
                <a16:creationId xmlns:a16="http://schemas.microsoft.com/office/drawing/2014/main" id="{BC9E595F-C869-4E45-8E36-250886EB7956}"/>
              </a:ext>
            </a:extLst>
          </p:cNvPr>
          <p:cNvSpPr/>
          <p:nvPr/>
        </p:nvSpPr>
        <p:spPr>
          <a:xfrm>
            <a:off x="2259987" y="4516063"/>
            <a:ext cx="2264458" cy="732785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Free School Meals over summer!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" name="Rectangle: Rounded Corners 33">
            <a:extLst>
              <a:ext uri="{FF2B5EF4-FFF2-40B4-BE49-F238E27FC236}">
                <a16:creationId xmlns:a16="http://schemas.microsoft.com/office/drawing/2014/main" id="{886E62EF-DB84-451F-BC43-4F3E9295B099}"/>
              </a:ext>
            </a:extLst>
          </p:cNvPr>
          <p:cNvSpPr/>
          <p:nvPr/>
        </p:nvSpPr>
        <p:spPr>
          <a:xfrm>
            <a:off x="4749291" y="1196144"/>
            <a:ext cx="2264458" cy="1044000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Captain Tom Moore,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 retired Army officer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" name="Rectangle: Rounded Corners 33">
            <a:extLst>
              <a:ext uri="{FF2B5EF4-FFF2-40B4-BE49-F238E27FC236}">
                <a16:creationId xmlns:a16="http://schemas.microsoft.com/office/drawing/2014/main" id="{3AF4AC9E-8192-4635-9E32-705D39F305BB}"/>
              </a:ext>
            </a:extLst>
          </p:cNvPr>
          <p:cNvSpPr/>
          <p:nvPr/>
        </p:nvSpPr>
        <p:spPr>
          <a:xfrm>
            <a:off x="4749291" y="2365420"/>
            <a:ext cx="2264458" cy="732785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NHS charities!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" name="Rectangle: Rounded Corners 33">
            <a:extLst>
              <a:ext uri="{FF2B5EF4-FFF2-40B4-BE49-F238E27FC236}">
                <a16:creationId xmlns:a16="http://schemas.microsoft.com/office/drawing/2014/main" id="{05D6B5FA-2361-44C4-AA31-230956D15F77}"/>
              </a:ext>
            </a:extLst>
          </p:cNvPr>
          <p:cNvSpPr/>
          <p:nvPr/>
        </p:nvSpPr>
        <p:spPr>
          <a:xfrm>
            <a:off x="4719192" y="3333166"/>
            <a:ext cx="2264458" cy="1044000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Greta Thunberg,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 Climate change protester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6" name="Rectangle: Rounded Corners 33">
            <a:extLst>
              <a:ext uri="{FF2B5EF4-FFF2-40B4-BE49-F238E27FC236}">
                <a16:creationId xmlns:a16="http://schemas.microsoft.com/office/drawing/2014/main" id="{50DAD6CD-0502-40A7-A4AC-0FADD2286381}"/>
              </a:ext>
            </a:extLst>
          </p:cNvPr>
          <p:cNvSpPr/>
          <p:nvPr/>
        </p:nvSpPr>
        <p:spPr>
          <a:xfrm>
            <a:off x="4719192" y="4506462"/>
            <a:ext cx="2264458" cy="732785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Stop climate change!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7" name="Rectangle: Rounded Corners 23">
            <a:extLst>
              <a:ext uri="{FF2B5EF4-FFF2-40B4-BE49-F238E27FC236}">
                <a16:creationId xmlns:a16="http://schemas.microsoft.com/office/drawing/2014/main" id="{4012E44A-E5AA-42BC-A6C0-043C1107E446}"/>
              </a:ext>
            </a:extLst>
          </p:cNvPr>
          <p:cNvSpPr/>
          <p:nvPr/>
        </p:nvSpPr>
        <p:spPr>
          <a:xfrm>
            <a:off x="495830" y="5484485"/>
            <a:ext cx="8229600" cy="1044000"/>
          </a:xfrm>
          <a:prstGeom prst="roundRect">
            <a:avLst/>
          </a:prstGeom>
          <a:solidFill>
            <a:schemeClr val="tx2"/>
          </a:solidFill>
          <a:ln w="285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Century Gothic" panose="020B0502020202020204" pitchFamily="34" charset="0"/>
              </a:rPr>
              <a:t>Challenge: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Why do you think these people decided to support these causes? Why might they be important to them?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3682CC86-E724-40F4-9330-1D8352DF06FA}"/>
              </a:ext>
            </a:extLst>
          </p:cNvPr>
          <p:cNvSpPr txBox="1">
            <a:spLocks/>
          </p:cNvSpPr>
          <p:nvPr/>
        </p:nvSpPr>
        <p:spPr>
          <a:xfrm>
            <a:off x="222153" y="27255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Starter: </a:t>
            </a:r>
            <a:r>
              <a:rPr lang="en-GB" sz="2800" b="1" dirty="0">
                <a:cs typeface="Century Gothic"/>
              </a:rPr>
              <a:t>Who are they?</a:t>
            </a:r>
            <a:endParaRPr lang="en-GB" sz="2800" b="1" dirty="0"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907521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14">
            <a:extLst>
              <a:ext uri="{FF2B5EF4-FFF2-40B4-BE49-F238E27FC236}">
                <a16:creationId xmlns:a16="http://schemas.microsoft.com/office/drawing/2014/main" id="{7BF831BD-CA92-4F19-AF5F-98F2D644FAC8}"/>
              </a:ext>
            </a:extLst>
          </p:cNvPr>
          <p:cNvSpPr/>
          <p:nvPr/>
        </p:nvSpPr>
        <p:spPr>
          <a:xfrm>
            <a:off x="845573" y="365399"/>
            <a:ext cx="7289783" cy="1168433"/>
          </a:xfrm>
          <a:prstGeom prst="rect">
            <a:avLst/>
          </a:prstGeom>
          <a:noFill/>
          <a:ln>
            <a:noFill/>
          </a:ln>
        </p:spPr>
        <p:txBody>
          <a:bodyPr lIns="0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en-GB" sz="3200" b="1" dirty="0"/>
              <a:t>Do</a:t>
            </a:r>
            <a:r>
              <a:rPr lang="en-GB" sz="3200" b="1" dirty="0">
                <a:solidFill>
                  <a:schemeClr val="accent2"/>
                </a:solidFill>
              </a:rPr>
              <a:t> causes </a:t>
            </a:r>
            <a:r>
              <a:rPr lang="en-GB" sz="3200" b="1" dirty="0"/>
              <a:t>need </a:t>
            </a:r>
            <a:r>
              <a:rPr lang="en-GB" sz="3200" b="1" dirty="0">
                <a:solidFill>
                  <a:schemeClr val="accent2"/>
                </a:solidFill>
              </a:rPr>
              <a:t>celebrities’ </a:t>
            </a:r>
            <a:r>
              <a:rPr lang="en-GB" sz="3200" b="1" dirty="0"/>
              <a:t>help to be </a:t>
            </a:r>
            <a:r>
              <a:rPr lang="en-GB" sz="3200" b="1" dirty="0">
                <a:solidFill>
                  <a:schemeClr val="accent2"/>
                </a:solidFill>
              </a:rPr>
              <a:t>successful</a:t>
            </a:r>
            <a:r>
              <a:rPr lang="en-GB" sz="3200" b="1" dirty="0"/>
              <a:t>?</a:t>
            </a:r>
            <a:endParaRPr lang="en-GB" sz="3200" b="1" dirty="0"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8C4A9DB-1A9C-4A2A-8B83-94C659FF18A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pic>
        <p:nvPicPr>
          <p:cNvPr id="4" name="Picture 4" descr="Marcus Rashford: Manchester United star has shown the UK a new ...">
            <a:extLst>
              <a:ext uri="{FF2B5EF4-FFF2-40B4-BE49-F238E27FC236}">
                <a16:creationId xmlns:a16="http://schemas.microsoft.com/office/drawing/2014/main" id="{E22C8D24-741E-459E-90F3-9A8B5A8CCA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3066" y="1564050"/>
            <a:ext cx="1302942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Greta Thunberg to lead youth climate strike in 150 countries on ...">
            <a:extLst>
              <a:ext uri="{FF2B5EF4-FFF2-40B4-BE49-F238E27FC236}">
                <a16:creationId xmlns:a16="http://schemas.microsoft.com/office/drawing/2014/main" id="{E3D390BC-D4DB-41C2-9B26-1762CC3343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95905" y="1564050"/>
            <a:ext cx="1255144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Kate wears Preen to Place2Be's Wellbeing in Schools Awards - Kate ...">
            <a:extLst>
              <a:ext uri="{FF2B5EF4-FFF2-40B4-BE49-F238E27FC236}">
                <a16:creationId xmlns:a16="http://schemas.microsoft.com/office/drawing/2014/main" id="{A06E79A5-3F58-4E69-92B8-A1BEA094A5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02984" y="1564050"/>
            <a:ext cx="1302942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John Boyega delivers passionate speech in protest at Hyde Park ...">
            <a:extLst>
              <a:ext uri="{FF2B5EF4-FFF2-40B4-BE49-F238E27FC236}">
                <a16:creationId xmlns:a16="http://schemas.microsoft.com/office/drawing/2014/main" id="{73329F5E-32DB-460B-93F9-A3A1514823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87942" y="1564050"/>
            <a:ext cx="1302942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When is Red Nose Day 2017? Date, time, where to buy Comic Relief t ...">
            <a:extLst>
              <a:ext uri="{FF2B5EF4-FFF2-40B4-BE49-F238E27FC236}">
                <a16:creationId xmlns:a16="http://schemas.microsoft.com/office/drawing/2014/main" id="{1224CC38-4F5E-4901-8A9E-E75FAEA4CC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18025" y="1564050"/>
            <a:ext cx="1302942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Harry Kane poses in the studio, in London, wearing a Sport Relief 2020 'It's Game On' T-Shirt for the 2020 Sport Relief campaign. (Photo by Philip Haynes/Comic Relief)">
            <a:extLst>
              <a:ext uri="{FF2B5EF4-FFF2-40B4-BE49-F238E27FC236}">
                <a16:creationId xmlns:a16="http://schemas.microsoft.com/office/drawing/2014/main" id="{68A4A8E9-0A70-4793-B689-8BFBB8859F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0946" y="1564050"/>
            <a:ext cx="1302942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8385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lipart resolution 1903*3289 - marcus rashford 2016 PNG image with ...">
            <a:extLst>
              <a:ext uri="{FF2B5EF4-FFF2-40B4-BE49-F238E27FC236}">
                <a16:creationId xmlns:a16="http://schemas.microsoft.com/office/drawing/2014/main" id="{E02E9481-0592-4DB7-BA4B-62D2A489B5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 bwMode="auto">
          <a:xfrm>
            <a:off x="7108271" y="423143"/>
            <a:ext cx="1228485" cy="158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Image result for finish sign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39817" y="4985649"/>
            <a:ext cx="1228485" cy="121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Freeform: Shape 9"/>
          <p:cNvSpPr/>
          <p:nvPr/>
        </p:nvSpPr>
        <p:spPr>
          <a:xfrm>
            <a:off x="880700" y="1772816"/>
            <a:ext cx="7581822" cy="4000976"/>
          </a:xfrm>
          <a:custGeom>
            <a:avLst/>
            <a:gdLst>
              <a:gd name="connsiteX0" fmla="*/ 0 w 7263928"/>
              <a:gd name="connsiteY0" fmla="*/ 75127 h 3582415"/>
              <a:gd name="connsiteX1" fmla="*/ 6150280 w 7263928"/>
              <a:gd name="connsiteY1" fmla="*/ 100179 h 3582415"/>
              <a:gd name="connsiteX2" fmla="*/ 6770318 w 7263928"/>
              <a:gd name="connsiteY2" fmla="*/ 1052157 h 3582415"/>
              <a:gd name="connsiteX3" fmla="*/ 795403 w 7263928"/>
              <a:gd name="connsiteY3" fmla="*/ 1803719 h 3582415"/>
              <a:gd name="connsiteX4" fmla="*/ 989557 w 7263928"/>
              <a:gd name="connsiteY4" fmla="*/ 3075110 h 3582415"/>
              <a:gd name="connsiteX5" fmla="*/ 6657584 w 7263928"/>
              <a:gd name="connsiteY5" fmla="*/ 3582415 h 3582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63928" h="3582415">
                <a:moveTo>
                  <a:pt x="0" y="75127"/>
                </a:moveTo>
                <a:cubicBezTo>
                  <a:pt x="2510947" y="6234"/>
                  <a:pt x="5021894" y="-62659"/>
                  <a:pt x="6150280" y="100179"/>
                </a:cubicBezTo>
                <a:cubicBezTo>
                  <a:pt x="7278666" y="263017"/>
                  <a:pt x="7662797" y="768234"/>
                  <a:pt x="6770318" y="1052157"/>
                </a:cubicBezTo>
                <a:cubicBezTo>
                  <a:pt x="5877839" y="1336080"/>
                  <a:pt x="1758863" y="1466560"/>
                  <a:pt x="795403" y="1803719"/>
                </a:cubicBezTo>
                <a:cubicBezTo>
                  <a:pt x="-168057" y="2140878"/>
                  <a:pt x="12527" y="2778661"/>
                  <a:pt x="989557" y="3075110"/>
                </a:cubicBezTo>
                <a:cubicBezTo>
                  <a:pt x="1966587" y="3371559"/>
                  <a:pt x="4312085" y="3476987"/>
                  <a:pt x="6657584" y="3582415"/>
                </a:cubicBezTo>
              </a:path>
            </a:pathLst>
          </a:custGeom>
          <a:noFill/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03ABE1"/>
              </a:highlight>
              <a:latin typeface="Century Gothic"/>
              <a:cs typeface="Century Gothic"/>
            </a:endParaRP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Our learning journey for this week!</a:t>
            </a:r>
          </a:p>
        </p:txBody>
      </p:sp>
      <p:pic>
        <p:nvPicPr>
          <p:cNvPr id="33" name="Picture 2" descr="http://www.thehiveinsight.com/wp-content/themes/tsu/css/images/signs-right-start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248455"/>
            <a:ext cx="1431618" cy="124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Oval 48"/>
          <p:cNvSpPr/>
          <p:nvPr/>
        </p:nvSpPr>
        <p:spPr>
          <a:xfrm>
            <a:off x="5159789" y="1133174"/>
            <a:ext cx="1884045" cy="1161471"/>
          </a:xfrm>
          <a:prstGeom prst="ellipse">
            <a:avLst/>
          </a:prstGeom>
          <a:solidFill>
            <a:srgbClr val="FFB1B6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Why are we talking about this?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6A8BE44-1A33-E14F-A93D-56C9FC45491D}"/>
              </a:ext>
            </a:extLst>
          </p:cNvPr>
          <p:cNvSpPr/>
          <p:nvPr/>
        </p:nvSpPr>
        <p:spPr>
          <a:xfrm>
            <a:off x="6101812" y="2647243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What makes us support a cause?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0DE629B-225D-4276-8FA0-615025A19D2C}"/>
              </a:ext>
            </a:extLst>
          </p:cNvPr>
          <p:cNvSpPr/>
          <p:nvPr/>
        </p:nvSpPr>
        <p:spPr>
          <a:xfrm>
            <a:off x="2082277" y="1225762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Starter: Who are they?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01CFEF7-42AC-4E0D-959C-7DD6150B6DE3}"/>
              </a:ext>
            </a:extLst>
          </p:cNvPr>
          <p:cNvSpPr/>
          <p:nvPr/>
        </p:nvSpPr>
        <p:spPr>
          <a:xfrm>
            <a:off x="2980022" y="2887519"/>
            <a:ext cx="2064047" cy="1171656"/>
          </a:xfrm>
          <a:prstGeom prst="ellipse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Do we need their help?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FEDFDFF-534F-4B44-8174-C7BF69F72672}"/>
              </a:ext>
            </a:extLst>
          </p:cNvPr>
          <p:cNvSpPr/>
          <p:nvPr/>
        </p:nvSpPr>
        <p:spPr>
          <a:xfrm>
            <a:off x="5270847" y="5063996"/>
            <a:ext cx="1487380" cy="1180436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Extension: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Happy birthday NHS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F3F5310-6DE5-4B33-846C-0D77C1D35DAD}"/>
              </a:ext>
            </a:extLst>
          </p:cNvPr>
          <p:cNvSpPr/>
          <p:nvPr/>
        </p:nvSpPr>
        <p:spPr>
          <a:xfrm>
            <a:off x="2602853" y="4985649"/>
            <a:ext cx="1581785" cy="1247434"/>
          </a:xfrm>
          <a:prstGeom prst="ellipse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ea typeface="Lato" panose="020F0502020204030203" pitchFamily="34" charset="0"/>
                <a:cs typeface="Century Gothic"/>
              </a:rPr>
              <a:t>Vote!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F2F8BF6-BDA2-432E-B042-9E0C6BE29C30}"/>
              </a:ext>
            </a:extLst>
          </p:cNvPr>
          <p:cNvSpPr/>
          <p:nvPr/>
        </p:nvSpPr>
        <p:spPr>
          <a:xfrm>
            <a:off x="681478" y="3756043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Good idea or bad idea?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B6904B1-93A7-4D8B-802C-16F48733E9A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654" y="3593904"/>
            <a:ext cx="993753" cy="9562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657D8C0-DD71-4ED9-A7DC-E5A44B0D0BF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CC3D397-6B9E-4B87-A82C-3D2EBF54479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242" y="4542224"/>
            <a:ext cx="993753" cy="1967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CD5F25B-228B-465F-9728-9F1581CAC9CB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7583264" y="2345693"/>
            <a:ext cx="425989" cy="507583"/>
          </a:xfrm>
          <a:prstGeom prst="rect">
            <a:avLst/>
          </a:prstGeom>
        </p:spPr>
      </p:pic>
      <p:pic>
        <p:nvPicPr>
          <p:cNvPr id="20" name="Picture 2" descr="Greta Thunberg: How one teenager became the voice of the planet ...">
            <a:extLst>
              <a:ext uri="{FF2B5EF4-FFF2-40B4-BE49-F238E27FC236}">
                <a16:creationId xmlns:a16="http://schemas.microsoft.com/office/drawing/2014/main" id="{336979D7-07C7-4397-B33C-725D506F8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clrChange>
              <a:clrFrom>
                <a:srgbClr val="0080A3"/>
              </a:clrFrom>
              <a:clrTo>
                <a:srgbClr val="0080A3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809" b="98676" l="10000" r="90000">
                        <a14:foregroundMark x1="45833" y1="14118" x2="51176" y2="5809"/>
                        <a14:foregroundMark x1="51176" y1="5809" x2="55049" y2="18971"/>
                        <a14:foregroundMark x1="31127" y1="92868" x2="62459" y2="95093"/>
                        <a14:foregroundMark x1="63981" y1="94539" x2="58137" y2="91176"/>
                        <a14:foregroundMark x1="58137" y1="91176" x2="49216" y2="90221"/>
                        <a14:foregroundMark x1="42304" y1="93382" x2="59069" y2="98676"/>
                        <a14:foregroundMark x1="59069" y1="98676" x2="55539" y2="96029"/>
                        <a14:foregroundMark x1="42108" y1="92647" x2="41961" y2="92868"/>
                        <a14:backgroundMark x1="53627" y1="22794" x2="53627" y2="22794"/>
                        <a14:backgroundMark x1="62010" y1="95074" x2="65735" y2="94853"/>
                        <a14:backgroundMark x1="62990" y1="95294" x2="66373" y2="96324"/>
                        <a14:backgroundMark x1="62500" y1="95000" x2="66078" y2="95368"/>
                        <a14:backgroundMark x1="63676" y1="95368" x2="66078" y2="944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67268">
            <a:off x="4379209" y="2007155"/>
            <a:ext cx="1936846" cy="129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aptain Tom Moore's NHS charity single will be beaten to No1 by ...">
            <a:extLst>
              <a:ext uri="{FF2B5EF4-FFF2-40B4-BE49-F238E27FC236}">
                <a16:creationId xmlns:a16="http://schemas.microsoft.com/office/drawing/2014/main" id="{BB7CF80B-90C7-41A4-A0BC-D82D79AF5F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570" b="100000" l="9994" r="89976">
                        <a14:foregroundMark x1="64040" y1="47576" x2="74396" y2="48832"/>
                        <a14:foregroundMark x1="74396" y1="48832" x2="82579" y2="55110"/>
                        <a14:foregroundMark x1="82579" y1="55110" x2="84058" y2="90652"/>
                        <a14:foregroundMark x1="84058" y1="90652" x2="74607" y2="99860"/>
                        <a14:foregroundMark x1="74607" y1="99860" x2="59028" y2="99860"/>
                        <a14:foregroundMark x1="59028" y1="99860" x2="32609" y2="95640"/>
                        <a14:foregroundMark x1="32609" y1="95640" x2="33514" y2="65609"/>
                        <a14:foregroundMark x1="33514" y1="65609" x2="27415" y2="54656"/>
                        <a14:foregroundMark x1="27415" y1="54656" x2="17271" y2="50471"/>
                        <a14:foregroundMark x1="17271" y1="50471" x2="13345" y2="39623"/>
                        <a14:foregroundMark x1="13345" y1="39623" x2="22252" y2="32787"/>
                        <a14:foregroundMark x1="22252" y1="32787" x2="27325" y2="42762"/>
                        <a14:foregroundMark x1="32639" y1="40042" x2="36715" y2="37949"/>
                        <a14:foregroundMark x1="27325" y1="42762" x2="32639" y2="40042"/>
                        <a14:foregroundMark x1="36715" y1="37949" x2="52295" y2="58947"/>
                        <a14:foregroundMark x1="52295" y1="58947" x2="62591" y2="52529"/>
                        <a14:foregroundMark x1="62591" y1="52529" x2="70864" y2="58807"/>
                        <a14:foregroundMark x1="70864" y1="58807" x2="71075" y2="71852"/>
                        <a14:foregroundMark x1="71075" y1="71852" x2="60447" y2="81165"/>
                        <a14:foregroundMark x1="60447" y1="81165" x2="59330" y2="62295"/>
                        <a14:foregroundMark x1="59330" y1="62295" x2="76057" y2="65469"/>
                        <a14:foregroundMark x1="76057" y1="65469" x2="67754" y2="88769"/>
                        <a14:foregroundMark x1="67754" y1="88769" x2="48943" y2="75933"/>
                        <a14:foregroundMark x1="48943" y1="75933" x2="39644" y2="55110"/>
                        <a14:foregroundMark x1="39644" y1="55110" x2="49909" y2="69271"/>
                        <a14:foregroundMark x1="49909" y1="69271" x2="45773" y2="79665"/>
                        <a14:foregroundMark x1="45773" y1="79665" x2="40097" y2="48343"/>
                        <a14:foregroundMark x1="40097" y1="48343" x2="27597" y2="46704"/>
                        <a14:foregroundMark x1="27597" y1="46704" x2="18841" y2="38333"/>
                        <a14:foregroundMark x1="18841" y1="38333" x2="20713" y2="10080"/>
                        <a14:foregroundMark x1="20713" y1="10080" x2="11292" y2="7185"/>
                        <a14:foregroundMark x1="11292" y1="7185" x2="11202" y2="7185"/>
                        <a14:foregroundMark x1="15640" y1="35403" x2="17331" y2="32473"/>
                        <a14:foregroundMark x1="42150" y1="78200" x2="37742" y2="90862"/>
                        <a14:foregroundMark x1="37742" y1="90862" x2="37742" y2="90862"/>
                        <a14:foregroundMark x1="70592" y1="68713" x2="63225" y2="68957"/>
                        <a14:foregroundMark x1="65942" y1="73596" x2="78835" y2="92606"/>
                        <a14:foregroundMark x1="78835" y1="92606" x2="80797" y2="78444"/>
                        <a14:foregroundMark x1="80797" y1="78444" x2="61413" y2="94105"/>
                        <a14:foregroundMark x1="61413" y1="94105" x2="54318" y2="84339"/>
                        <a14:foregroundMark x1="54318" y1="84339" x2="44022" y2="84130"/>
                        <a14:foregroundMark x1="44022" y1="84130" x2="34632" y2="90373"/>
                        <a14:foregroundMark x1="34601" y1="90373" x2="32820" y2="99965"/>
                        <a14:foregroundMark x1="19414" y1="1604" x2="21528" y2="4046"/>
                        <a14:foregroundMark x1="15640" y1="2337" x2="17512" y2="4534"/>
                        <a14:foregroundMark x1="79197" y1="98640" x2="79197" y2="98640"/>
                        <a14:foregroundMark x1="68056" y1="81374" x2="69112" y2="82107"/>
                        <a14:foregroundMark x1="68478" y1="81618" x2="66153" y2="82595"/>
                        <a14:backgroundMark x1="77959" y1="38821" x2="69777" y2="16882"/>
                        <a14:backgroundMark x1="69777" y1="16882" x2="61021" y2="11824"/>
                        <a14:backgroundMark x1="61021" y1="11824" x2="50785" y2="11266"/>
                        <a14:backgroundMark x1="50785" y1="11266" x2="40550" y2="16080"/>
                        <a14:backgroundMark x1="40550" y1="16080" x2="34964" y2="25916"/>
                        <a14:backgroundMark x1="34964" y1="25916" x2="33514" y2="31775"/>
                        <a14:backgroundMark x1="32488" y1="40042" x2="32488" y2="40042"/>
                        <a14:backgroundMark x1="32488" y1="39798" x2="32699" y2="390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06217" y="3827811"/>
            <a:ext cx="1420417" cy="1229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William, Kate &amp; Harry to attend London Marathon – Kate Middleton ...">
            <a:extLst>
              <a:ext uri="{FF2B5EF4-FFF2-40B4-BE49-F238E27FC236}">
                <a16:creationId xmlns:a16="http://schemas.microsoft.com/office/drawing/2014/main" id="{7BF6B22C-F38B-44D1-A1D4-B72D8B4010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screen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471" b="99706" l="1809" r="96124">
                        <a14:foregroundMark x1="66150" y1="10588" x2="75194" y2="18824"/>
                        <a14:foregroundMark x1="75194" y1="18824" x2="80103" y2="36765"/>
                        <a14:foregroundMark x1="80103" y1="36765" x2="88372" y2="45000"/>
                        <a14:foregroundMark x1="88372" y1="45000" x2="75711" y2="48529"/>
                        <a14:foregroundMark x1="75711" y1="48529" x2="89147" y2="61765"/>
                        <a14:foregroundMark x1="89147" y1="61765" x2="79587" y2="70000"/>
                        <a14:foregroundMark x1="79587" y1="70000" x2="91731" y2="81765"/>
                        <a14:foregroundMark x1="91731" y1="81765" x2="67959" y2="97353"/>
                        <a14:foregroundMark x1="22481" y1="65294" x2="17571" y2="85294"/>
                        <a14:foregroundMark x1="17571" y1="85294" x2="29199" y2="90588"/>
                        <a14:foregroundMark x1="29199" y1="90588" x2="27649" y2="78824"/>
                        <a14:foregroundMark x1="27649" y1="78824" x2="18863" y2="66471"/>
                        <a14:foregroundMark x1="18863" y1="66471" x2="16279" y2="54412"/>
                        <a14:foregroundMark x1="16279" y1="54412" x2="19897" y2="40882"/>
                        <a14:foregroundMark x1="19897" y1="40882" x2="34109" y2="45294"/>
                        <a14:foregroundMark x1="34109" y1="45294" x2="24031" y2="36765"/>
                        <a14:foregroundMark x1="24031" y1="36765" x2="14212" y2="32941"/>
                        <a14:foregroundMark x1="14212" y1="32941" x2="13953" y2="45882"/>
                        <a14:foregroundMark x1="13953" y1="45882" x2="6977" y2="65000"/>
                        <a14:foregroundMark x1="6977" y1="65000" x2="9302" y2="74412"/>
                        <a14:foregroundMark x1="42894" y1="54706" x2="57881" y2="55882"/>
                        <a14:foregroundMark x1="57881" y1="55882" x2="48320" y2="61471"/>
                        <a14:foregroundMark x1="48320" y1="61471" x2="51163" y2="74706"/>
                        <a14:foregroundMark x1="51163" y1="74706" x2="59948" y2="86471"/>
                        <a14:foregroundMark x1="59948" y1="86471" x2="49096" y2="93529"/>
                        <a14:foregroundMark x1="49096" y1="93529" x2="59690" y2="94118"/>
                        <a14:foregroundMark x1="59690" y1="94118" x2="49354" y2="93824"/>
                        <a14:foregroundMark x1="49354" y1="93824" x2="42377" y2="86176"/>
                        <a14:foregroundMark x1="13437" y1="83235" x2="17054" y2="94706"/>
                        <a14:foregroundMark x1="17054" y1="94706" x2="28941" y2="93529"/>
                        <a14:foregroundMark x1="28941" y1="93529" x2="18088" y2="90882"/>
                        <a14:foregroundMark x1="18088" y1="90882" x2="14987" y2="91765"/>
                        <a14:foregroundMark x1="63566" y1="34412" x2="71835" y2="43235"/>
                        <a14:foregroundMark x1="71835" y1="43235" x2="74419" y2="54706"/>
                        <a14:foregroundMark x1="74419" y1="54706" x2="73385" y2="67059"/>
                        <a14:foregroundMark x1="73385" y1="67059" x2="77261" y2="79706"/>
                        <a14:foregroundMark x1="77261" y1="79706" x2="88630" y2="82353"/>
                        <a14:foregroundMark x1="88630" y1="82353" x2="91990" y2="94706"/>
                        <a14:foregroundMark x1="91990" y1="94706" x2="96382" y2="82059"/>
                        <a14:foregroundMark x1="96382" y1="82059" x2="91731" y2="39706"/>
                        <a14:foregroundMark x1="91731" y1="39706" x2="88630" y2="33824"/>
                        <a14:foregroundMark x1="64341" y1="13235" x2="74935" y2="10882"/>
                        <a14:foregroundMark x1="74935" y1="10882" x2="64858" y2="8529"/>
                        <a14:foregroundMark x1="64858" y1="8529" x2="62274" y2="13824"/>
                        <a14:foregroundMark x1="45220" y1="20588" x2="55556" y2="20588"/>
                        <a14:foregroundMark x1="55556" y1="20588" x2="45736" y2="18529"/>
                        <a14:foregroundMark x1="26357" y1="6471" x2="24289" y2="8529"/>
                        <a14:foregroundMark x1="43411" y1="87059" x2="44703" y2="57059"/>
                        <a14:foregroundMark x1="44703" y1="57059" x2="49354" y2="87059"/>
                        <a14:foregroundMark x1="49354" y1="87059" x2="53230" y2="73235"/>
                        <a14:foregroundMark x1="53230" y1="73235" x2="60465" y2="82647"/>
                        <a14:foregroundMark x1="60465" y1="82647" x2="60465" y2="85294"/>
                        <a14:foregroundMark x1="5426" y1="40294" x2="2326" y2="65294"/>
                        <a14:foregroundMark x1="2326" y1="65294" x2="6718" y2="76471"/>
                        <a14:foregroundMark x1="6718" y1="76471" x2="10336" y2="77941"/>
                        <a14:foregroundMark x1="42636" y1="87647" x2="40310" y2="99412"/>
                        <a14:foregroundMark x1="46770" y1="90294" x2="40310" y2="99412"/>
                        <a14:foregroundMark x1="47028" y1="90294" x2="46253" y2="88529"/>
                        <a14:backgroundMark x1="42119" y1="22647" x2="35401" y2="22647"/>
                        <a14:backgroundMark x1="35659" y1="22647" x2="41602" y2="21176"/>
                        <a14:backgroundMark x1="36434" y1="25294" x2="41860" y2="273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1049698">
            <a:off x="1652309" y="2533322"/>
            <a:ext cx="1268382" cy="111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14164F0-5457-4CDB-B7BD-4DD3216182E6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7677" y="695118"/>
            <a:ext cx="654377" cy="98072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A6BBA93-298C-4992-A24F-1E70E33FD15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7984" y="4116029"/>
            <a:ext cx="928578" cy="124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0622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C34F933B-4854-4A00-811A-EF1B30DBA83A}"/>
              </a:ext>
            </a:extLst>
          </p:cNvPr>
          <p:cNvSpPr txBox="1">
            <a:spLocks/>
          </p:cNvSpPr>
          <p:nvPr/>
        </p:nvSpPr>
        <p:spPr>
          <a:xfrm>
            <a:off x="872360" y="274638"/>
            <a:ext cx="5600629" cy="76915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dirty="0"/>
              <a:t>Why are we talking about this?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6FCC942-55BD-463F-9C72-69D4606DB831}"/>
              </a:ext>
            </a:extLst>
          </p:cNvPr>
          <p:cNvSpPr/>
          <p:nvPr/>
        </p:nvSpPr>
        <p:spPr>
          <a:xfrm>
            <a:off x="364795" y="1245741"/>
            <a:ext cx="5121605" cy="1713769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month, footballer </a:t>
            </a:r>
            <a:r>
              <a:rPr lang="en-GB" b="1" dirty="0"/>
              <a:t>Marcus Rashford asked the Government to change their mind about giving food vouchers </a:t>
            </a:r>
            <a:r>
              <a:rPr lang="en-GB" dirty="0"/>
              <a:t>to children who need them over the summer. They agreed because of the letter he wrote to them!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7CB0E6-A155-492A-9DEC-FBB7DFF5208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259" y="237703"/>
            <a:ext cx="654377" cy="980728"/>
          </a:xfrm>
          <a:prstGeom prst="rect">
            <a:avLst/>
          </a:prstGeom>
        </p:spPr>
      </p:pic>
      <p:pic>
        <p:nvPicPr>
          <p:cNvPr id="26" name="Picture 12" descr="Marcus Rashford Profile, News &amp; Stats | Premier League">
            <a:extLst>
              <a:ext uri="{FF2B5EF4-FFF2-40B4-BE49-F238E27FC236}">
                <a16:creationId xmlns:a16="http://schemas.microsoft.com/office/drawing/2014/main" id="{B17A5F37-5C8D-485D-8535-E905A0BDA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43727" y="392625"/>
            <a:ext cx="3235478" cy="3235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C85BEF54-C1B0-4D31-AF5E-BC93ADBE90A4}"/>
              </a:ext>
            </a:extLst>
          </p:cNvPr>
          <p:cNvSpPr/>
          <p:nvPr/>
        </p:nvSpPr>
        <p:spPr>
          <a:xfrm>
            <a:off x="3585965" y="3628103"/>
            <a:ext cx="5224915" cy="1281031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Captain Tom Moore also raised almost £33 million for the NHS </a:t>
            </a:r>
            <a:r>
              <a:rPr lang="en-GB" dirty="0"/>
              <a:t>by walking laps of his garden during lockdown over the last few months!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4CADB0C-729B-403F-B3C2-51C6D9167345}"/>
              </a:ext>
            </a:extLst>
          </p:cNvPr>
          <p:cNvSpPr/>
          <p:nvPr/>
        </p:nvSpPr>
        <p:spPr>
          <a:xfrm>
            <a:off x="3585965" y="5120265"/>
            <a:ext cx="5224915" cy="1344371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Captain Tom may have started out on his own, but he got a lot of </a:t>
            </a:r>
            <a:r>
              <a:rPr lang="en-GB" b="1" dirty="0"/>
              <a:t>support from celebrities</a:t>
            </a:r>
            <a:r>
              <a:rPr lang="en-GB" dirty="0"/>
              <a:t>. So </a:t>
            </a:r>
            <a:r>
              <a:rPr lang="en-GB" b="1" dirty="0"/>
              <a:t>do we need celebrities to get people to support important causes? </a:t>
            </a:r>
          </a:p>
        </p:txBody>
      </p:sp>
      <p:pic>
        <p:nvPicPr>
          <p:cNvPr id="11268" name="Picture 4" descr="Captain Tom Moore, 100, says he wants to visit Barbados, India and ...">
            <a:extLst>
              <a:ext uri="{FF2B5EF4-FFF2-40B4-BE49-F238E27FC236}">
                <a16:creationId xmlns:a16="http://schemas.microsoft.com/office/drawing/2014/main" id="{0E8C4767-6648-4DE2-9FFE-ECBF72BEB0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screen">
            <a:clrChange>
              <a:clrFrom>
                <a:srgbClr val="FBFBFD"/>
              </a:clrFrom>
              <a:clrTo>
                <a:srgbClr val="FBFBFD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70" b="98570" l="0" r="87597">
                        <a14:foregroundMark x1="18214" y1="94018" x2="74344" y2="93325"/>
                        <a14:foregroundMark x1="74344" y1="93325" x2="74344" y2="93325"/>
                        <a14:foregroundMark x1="45500" y1="12354" x2="49965" y2="16255"/>
                        <a14:foregroundMark x1="62509" y1="74079" x2="61623" y2="74079"/>
                        <a14:foregroundMark x1="49681" y1="15518" x2="42629" y2="10533"/>
                        <a14:foregroundMark x1="42629" y1="10533" x2="36074" y2="10056"/>
                        <a14:foregroundMark x1="36074" y1="10056" x2="27463" y2="14304"/>
                        <a14:foregroundMark x1="19383" y1="97226" x2="32388" y2="99913"/>
                        <a14:foregroundMark x1="32388" y1="99913" x2="71970" y2="96099"/>
                        <a14:foregroundMark x1="71970" y1="96099" x2="16336" y2="985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4258" y="3338623"/>
            <a:ext cx="4081064" cy="333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478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lipart resolution 1903*3289 - marcus rashford 2016 PNG image with ...">
            <a:extLst>
              <a:ext uri="{FF2B5EF4-FFF2-40B4-BE49-F238E27FC236}">
                <a16:creationId xmlns:a16="http://schemas.microsoft.com/office/drawing/2014/main" id="{E02E9481-0592-4DB7-BA4B-62D2A489B5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 bwMode="auto">
          <a:xfrm>
            <a:off x="7108271" y="423143"/>
            <a:ext cx="1228485" cy="158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Image result for finish sign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39817" y="4985649"/>
            <a:ext cx="1228485" cy="121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Freeform: Shape 9"/>
          <p:cNvSpPr/>
          <p:nvPr/>
        </p:nvSpPr>
        <p:spPr>
          <a:xfrm>
            <a:off x="880700" y="1772816"/>
            <a:ext cx="7581822" cy="4000976"/>
          </a:xfrm>
          <a:custGeom>
            <a:avLst/>
            <a:gdLst>
              <a:gd name="connsiteX0" fmla="*/ 0 w 7263928"/>
              <a:gd name="connsiteY0" fmla="*/ 75127 h 3582415"/>
              <a:gd name="connsiteX1" fmla="*/ 6150280 w 7263928"/>
              <a:gd name="connsiteY1" fmla="*/ 100179 h 3582415"/>
              <a:gd name="connsiteX2" fmla="*/ 6770318 w 7263928"/>
              <a:gd name="connsiteY2" fmla="*/ 1052157 h 3582415"/>
              <a:gd name="connsiteX3" fmla="*/ 795403 w 7263928"/>
              <a:gd name="connsiteY3" fmla="*/ 1803719 h 3582415"/>
              <a:gd name="connsiteX4" fmla="*/ 989557 w 7263928"/>
              <a:gd name="connsiteY4" fmla="*/ 3075110 h 3582415"/>
              <a:gd name="connsiteX5" fmla="*/ 6657584 w 7263928"/>
              <a:gd name="connsiteY5" fmla="*/ 3582415 h 3582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63928" h="3582415">
                <a:moveTo>
                  <a:pt x="0" y="75127"/>
                </a:moveTo>
                <a:cubicBezTo>
                  <a:pt x="2510947" y="6234"/>
                  <a:pt x="5021894" y="-62659"/>
                  <a:pt x="6150280" y="100179"/>
                </a:cubicBezTo>
                <a:cubicBezTo>
                  <a:pt x="7278666" y="263017"/>
                  <a:pt x="7662797" y="768234"/>
                  <a:pt x="6770318" y="1052157"/>
                </a:cubicBezTo>
                <a:cubicBezTo>
                  <a:pt x="5877839" y="1336080"/>
                  <a:pt x="1758863" y="1466560"/>
                  <a:pt x="795403" y="1803719"/>
                </a:cubicBezTo>
                <a:cubicBezTo>
                  <a:pt x="-168057" y="2140878"/>
                  <a:pt x="12527" y="2778661"/>
                  <a:pt x="989557" y="3075110"/>
                </a:cubicBezTo>
                <a:cubicBezTo>
                  <a:pt x="1966587" y="3371559"/>
                  <a:pt x="4312085" y="3476987"/>
                  <a:pt x="6657584" y="3582415"/>
                </a:cubicBezTo>
              </a:path>
            </a:pathLst>
          </a:custGeom>
          <a:noFill/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03ABE1"/>
              </a:highlight>
              <a:latin typeface="Century Gothic"/>
              <a:cs typeface="Century Gothic"/>
            </a:endParaRP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Our learning journey for this week!</a:t>
            </a:r>
          </a:p>
        </p:txBody>
      </p:sp>
      <p:pic>
        <p:nvPicPr>
          <p:cNvPr id="33" name="Picture 2" descr="http://www.thehiveinsight.com/wp-content/themes/tsu/css/images/signs-right-start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248455"/>
            <a:ext cx="1431618" cy="124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Oval 48"/>
          <p:cNvSpPr/>
          <p:nvPr/>
        </p:nvSpPr>
        <p:spPr>
          <a:xfrm>
            <a:off x="5159789" y="1133174"/>
            <a:ext cx="1884045" cy="11614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Why are we talking about this?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6A8BE44-1A33-E14F-A93D-56C9FC45491D}"/>
              </a:ext>
            </a:extLst>
          </p:cNvPr>
          <p:cNvSpPr/>
          <p:nvPr/>
        </p:nvSpPr>
        <p:spPr>
          <a:xfrm>
            <a:off x="6101812" y="2647243"/>
            <a:ext cx="1713600" cy="1108800"/>
          </a:xfrm>
          <a:prstGeom prst="rect">
            <a:avLst/>
          </a:prstGeom>
          <a:solidFill>
            <a:schemeClr val="accent5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What makes us support a cause?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0DE629B-225D-4276-8FA0-615025A19D2C}"/>
              </a:ext>
            </a:extLst>
          </p:cNvPr>
          <p:cNvSpPr/>
          <p:nvPr/>
        </p:nvSpPr>
        <p:spPr>
          <a:xfrm>
            <a:off x="2082277" y="1225762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Starter: Who are they?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01CFEF7-42AC-4E0D-959C-7DD6150B6DE3}"/>
              </a:ext>
            </a:extLst>
          </p:cNvPr>
          <p:cNvSpPr/>
          <p:nvPr/>
        </p:nvSpPr>
        <p:spPr>
          <a:xfrm>
            <a:off x="2980022" y="2887519"/>
            <a:ext cx="2064047" cy="1171656"/>
          </a:xfrm>
          <a:prstGeom prst="ellipse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Do we need their help?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FEDFDFF-534F-4B44-8174-C7BF69F72672}"/>
              </a:ext>
            </a:extLst>
          </p:cNvPr>
          <p:cNvSpPr/>
          <p:nvPr/>
        </p:nvSpPr>
        <p:spPr>
          <a:xfrm>
            <a:off x="5270847" y="5063996"/>
            <a:ext cx="1487380" cy="1180436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Extension: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Happy birthday NHS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F3F5310-6DE5-4B33-846C-0D77C1D35DAD}"/>
              </a:ext>
            </a:extLst>
          </p:cNvPr>
          <p:cNvSpPr/>
          <p:nvPr/>
        </p:nvSpPr>
        <p:spPr>
          <a:xfrm>
            <a:off x="2602853" y="4985649"/>
            <a:ext cx="1581785" cy="1247434"/>
          </a:xfrm>
          <a:prstGeom prst="ellipse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ea typeface="Lato" panose="020F0502020204030203" pitchFamily="34" charset="0"/>
                <a:cs typeface="Century Gothic"/>
              </a:rPr>
              <a:t>Vote!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F2F8BF6-BDA2-432E-B042-9E0C6BE29C30}"/>
              </a:ext>
            </a:extLst>
          </p:cNvPr>
          <p:cNvSpPr/>
          <p:nvPr/>
        </p:nvSpPr>
        <p:spPr>
          <a:xfrm>
            <a:off x="681478" y="3756043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Good idea or bad idea?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B6904B1-93A7-4D8B-802C-16F48733E9A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654" y="3593904"/>
            <a:ext cx="993753" cy="9562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657D8C0-DD71-4ED9-A7DC-E5A44B0D0BF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CC3D397-6B9E-4B87-A82C-3D2EBF54479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242" y="4542224"/>
            <a:ext cx="993753" cy="1967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CD5F25B-228B-465F-9728-9F1581CAC9CB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7583264" y="2345693"/>
            <a:ext cx="425989" cy="507583"/>
          </a:xfrm>
          <a:prstGeom prst="rect">
            <a:avLst/>
          </a:prstGeom>
        </p:spPr>
      </p:pic>
      <p:pic>
        <p:nvPicPr>
          <p:cNvPr id="20" name="Picture 2" descr="Greta Thunberg: How one teenager became the voice of the planet ...">
            <a:extLst>
              <a:ext uri="{FF2B5EF4-FFF2-40B4-BE49-F238E27FC236}">
                <a16:creationId xmlns:a16="http://schemas.microsoft.com/office/drawing/2014/main" id="{336979D7-07C7-4397-B33C-725D506F8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clrChange>
              <a:clrFrom>
                <a:srgbClr val="0080A3"/>
              </a:clrFrom>
              <a:clrTo>
                <a:srgbClr val="0080A3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809" b="98676" l="10000" r="90000">
                        <a14:foregroundMark x1="45833" y1="14118" x2="51176" y2="5809"/>
                        <a14:foregroundMark x1="51176" y1="5809" x2="55049" y2="18971"/>
                        <a14:foregroundMark x1="31127" y1="92868" x2="62459" y2="95093"/>
                        <a14:foregroundMark x1="63981" y1="94539" x2="58137" y2="91176"/>
                        <a14:foregroundMark x1="58137" y1="91176" x2="49216" y2="90221"/>
                        <a14:foregroundMark x1="42304" y1="93382" x2="59069" y2="98676"/>
                        <a14:foregroundMark x1="59069" y1="98676" x2="55539" y2="96029"/>
                        <a14:foregroundMark x1="42108" y1="92647" x2="41961" y2="92868"/>
                        <a14:backgroundMark x1="53627" y1="22794" x2="53627" y2="22794"/>
                        <a14:backgroundMark x1="62010" y1="95074" x2="65735" y2="94853"/>
                        <a14:backgroundMark x1="62990" y1="95294" x2="66373" y2="96324"/>
                        <a14:backgroundMark x1="62500" y1="95000" x2="66078" y2="95368"/>
                        <a14:backgroundMark x1="63676" y1="95368" x2="66078" y2="944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67268">
            <a:off x="4379209" y="2007155"/>
            <a:ext cx="1936846" cy="129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William, Kate &amp; Harry to attend London Marathon – Kate Middleton ...">
            <a:extLst>
              <a:ext uri="{FF2B5EF4-FFF2-40B4-BE49-F238E27FC236}">
                <a16:creationId xmlns:a16="http://schemas.microsoft.com/office/drawing/2014/main" id="{7BF6B22C-F38B-44D1-A1D4-B72D8B4010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6471" b="99706" l="1809" r="96124">
                        <a14:foregroundMark x1="66150" y1="10588" x2="75194" y2="18824"/>
                        <a14:foregroundMark x1="75194" y1="18824" x2="80103" y2="36765"/>
                        <a14:foregroundMark x1="80103" y1="36765" x2="88372" y2="45000"/>
                        <a14:foregroundMark x1="88372" y1="45000" x2="75711" y2="48529"/>
                        <a14:foregroundMark x1="75711" y1="48529" x2="89147" y2="61765"/>
                        <a14:foregroundMark x1="89147" y1="61765" x2="79587" y2="70000"/>
                        <a14:foregroundMark x1="79587" y1="70000" x2="91731" y2="81765"/>
                        <a14:foregroundMark x1="91731" y1="81765" x2="67959" y2="97353"/>
                        <a14:foregroundMark x1="22481" y1="65294" x2="17571" y2="85294"/>
                        <a14:foregroundMark x1="17571" y1="85294" x2="29199" y2="90588"/>
                        <a14:foregroundMark x1="29199" y1="90588" x2="27649" y2="78824"/>
                        <a14:foregroundMark x1="27649" y1="78824" x2="18863" y2="66471"/>
                        <a14:foregroundMark x1="18863" y1="66471" x2="16279" y2="54412"/>
                        <a14:foregroundMark x1="16279" y1="54412" x2="19897" y2="40882"/>
                        <a14:foregroundMark x1="19897" y1="40882" x2="34109" y2="45294"/>
                        <a14:foregroundMark x1="34109" y1="45294" x2="24031" y2="36765"/>
                        <a14:foregroundMark x1="24031" y1="36765" x2="14212" y2="32941"/>
                        <a14:foregroundMark x1="14212" y1="32941" x2="13953" y2="45882"/>
                        <a14:foregroundMark x1="13953" y1="45882" x2="6977" y2="65000"/>
                        <a14:foregroundMark x1="6977" y1="65000" x2="9302" y2="74412"/>
                        <a14:foregroundMark x1="42894" y1="54706" x2="57881" y2="55882"/>
                        <a14:foregroundMark x1="57881" y1="55882" x2="48320" y2="61471"/>
                        <a14:foregroundMark x1="48320" y1="61471" x2="51163" y2="74706"/>
                        <a14:foregroundMark x1="51163" y1="74706" x2="59948" y2="86471"/>
                        <a14:foregroundMark x1="59948" y1="86471" x2="49096" y2="93529"/>
                        <a14:foregroundMark x1="49096" y1="93529" x2="59690" y2="94118"/>
                        <a14:foregroundMark x1="59690" y1="94118" x2="49354" y2="93824"/>
                        <a14:foregroundMark x1="49354" y1="93824" x2="42377" y2="86176"/>
                        <a14:foregroundMark x1="13437" y1="83235" x2="17054" y2="94706"/>
                        <a14:foregroundMark x1="17054" y1="94706" x2="28941" y2="93529"/>
                        <a14:foregroundMark x1="28941" y1="93529" x2="18088" y2="90882"/>
                        <a14:foregroundMark x1="18088" y1="90882" x2="14987" y2="91765"/>
                        <a14:foregroundMark x1="63566" y1="34412" x2="71835" y2="43235"/>
                        <a14:foregroundMark x1="71835" y1="43235" x2="74419" y2="54706"/>
                        <a14:foregroundMark x1="74419" y1="54706" x2="73385" y2="67059"/>
                        <a14:foregroundMark x1="73385" y1="67059" x2="77261" y2="79706"/>
                        <a14:foregroundMark x1="77261" y1="79706" x2="88630" y2="82353"/>
                        <a14:foregroundMark x1="88630" y1="82353" x2="91990" y2="94706"/>
                        <a14:foregroundMark x1="91990" y1="94706" x2="96382" y2="82059"/>
                        <a14:foregroundMark x1="96382" y1="82059" x2="91731" y2="39706"/>
                        <a14:foregroundMark x1="91731" y1="39706" x2="88630" y2="33824"/>
                        <a14:foregroundMark x1="64341" y1="13235" x2="74935" y2="10882"/>
                        <a14:foregroundMark x1="74935" y1="10882" x2="64858" y2="8529"/>
                        <a14:foregroundMark x1="64858" y1="8529" x2="62274" y2="13824"/>
                        <a14:foregroundMark x1="45220" y1="20588" x2="55556" y2="20588"/>
                        <a14:foregroundMark x1="55556" y1="20588" x2="45736" y2="18529"/>
                        <a14:foregroundMark x1="26357" y1="6471" x2="24289" y2="8529"/>
                        <a14:foregroundMark x1="43411" y1="87059" x2="44703" y2="57059"/>
                        <a14:foregroundMark x1="44703" y1="57059" x2="49354" y2="87059"/>
                        <a14:foregroundMark x1="49354" y1="87059" x2="53230" y2="73235"/>
                        <a14:foregroundMark x1="53230" y1="73235" x2="60465" y2="82647"/>
                        <a14:foregroundMark x1="60465" y1="82647" x2="60465" y2="85294"/>
                        <a14:foregroundMark x1="5426" y1="40294" x2="2326" y2="65294"/>
                        <a14:foregroundMark x1="2326" y1="65294" x2="6718" y2="76471"/>
                        <a14:foregroundMark x1="6718" y1="76471" x2="10336" y2="77941"/>
                        <a14:foregroundMark x1="42636" y1="87647" x2="40310" y2="99412"/>
                        <a14:foregroundMark x1="46770" y1="90294" x2="40310" y2="99412"/>
                        <a14:foregroundMark x1="47028" y1="90294" x2="46253" y2="88529"/>
                        <a14:backgroundMark x1="42119" y1="22647" x2="35401" y2="22647"/>
                        <a14:backgroundMark x1="35659" y1="22647" x2="41602" y2="21176"/>
                        <a14:backgroundMark x1="36434" y1="25294" x2="41860" y2="273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1049698">
            <a:off x="1652309" y="2533322"/>
            <a:ext cx="1268382" cy="111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14164F0-5457-4CDB-B7BD-4DD3216182E6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7677" y="695118"/>
            <a:ext cx="654377" cy="98072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A6BBA93-298C-4992-A24F-1E70E33FD153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7984" y="4116029"/>
            <a:ext cx="928578" cy="1247434"/>
          </a:xfrm>
          <a:prstGeom prst="rect">
            <a:avLst/>
          </a:prstGeom>
        </p:spPr>
      </p:pic>
      <p:pic>
        <p:nvPicPr>
          <p:cNvPr id="32" name="Picture 2" descr="Captain Tom Moore's NHS charity single will be beaten to No1 by ...">
            <a:extLst>
              <a:ext uri="{FF2B5EF4-FFF2-40B4-BE49-F238E27FC236}">
                <a16:creationId xmlns:a16="http://schemas.microsoft.com/office/drawing/2014/main" id="{73373734-92F8-48A3-B179-F3E2A815D7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 cstate="screen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570" b="100000" l="9994" r="89976">
                        <a14:foregroundMark x1="64040" y1="47576" x2="74396" y2="48832"/>
                        <a14:foregroundMark x1="74396" y1="48832" x2="82579" y2="55110"/>
                        <a14:foregroundMark x1="82579" y1="55110" x2="84058" y2="90652"/>
                        <a14:foregroundMark x1="84058" y1="90652" x2="74607" y2="99860"/>
                        <a14:foregroundMark x1="74607" y1="99860" x2="59028" y2="99860"/>
                        <a14:foregroundMark x1="59028" y1="99860" x2="32609" y2="95640"/>
                        <a14:foregroundMark x1="32609" y1="95640" x2="33514" y2="65609"/>
                        <a14:foregroundMark x1="33514" y1="65609" x2="27415" y2="54656"/>
                        <a14:foregroundMark x1="27415" y1="54656" x2="17271" y2="50471"/>
                        <a14:foregroundMark x1="17271" y1="50471" x2="13345" y2="39623"/>
                        <a14:foregroundMark x1="13345" y1="39623" x2="22252" y2="32787"/>
                        <a14:foregroundMark x1="22252" y1="32787" x2="27325" y2="42762"/>
                        <a14:foregroundMark x1="32639" y1="40042" x2="36715" y2="37949"/>
                        <a14:foregroundMark x1="27325" y1="42762" x2="32639" y2="40042"/>
                        <a14:foregroundMark x1="36715" y1="37949" x2="52295" y2="58947"/>
                        <a14:foregroundMark x1="52295" y1="58947" x2="62591" y2="52529"/>
                        <a14:foregroundMark x1="62591" y1="52529" x2="70864" y2="58807"/>
                        <a14:foregroundMark x1="70864" y1="58807" x2="71075" y2="71852"/>
                        <a14:foregroundMark x1="71075" y1="71852" x2="60447" y2="81165"/>
                        <a14:foregroundMark x1="60447" y1="81165" x2="59330" y2="62295"/>
                        <a14:foregroundMark x1="59330" y1="62295" x2="76057" y2="65469"/>
                        <a14:foregroundMark x1="76057" y1="65469" x2="67754" y2="88769"/>
                        <a14:foregroundMark x1="67754" y1="88769" x2="48943" y2="75933"/>
                        <a14:foregroundMark x1="48943" y1="75933" x2="39644" y2="55110"/>
                        <a14:foregroundMark x1="39644" y1="55110" x2="49909" y2="69271"/>
                        <a14:foregroundMark x1="49909" y1="69271" x2="45773" y2="79665"/>
                        <a14:foregroundMark x1="45773" y1="79665" x2="40097" y2="48343"/>
                        <a14:foregroundMark x1="40097" y1="48343" x2="27597" y2="46704"/>
                        <a14:foregroundMark x1="27597" y1="46704" x2="18841" y2="38333"/>
                        <a14:foregroundMark x1="18841" y1="38333" x2="20713" y2="10080"/>
                        <a14:foregroundMark x1="20713" y1="10080" x2="11292" y2="7185"/>
                        <a14:foregroundMark x1="11292" y1="7185" x2="11202" y2="7185"/>
                        <a14:foregroundMark x1="15640" y1="35403" x2="17331" y2="32473"/>
                        <a14:foregroundMark x1="42150" y1="78200" x2="37742" y2="90862"/>
                        <a14:foregroundMark x1="37742" y1="90862" x2="37742" y2="90862"/>
                        <a14:foregroundMark x1="70592" y1="68713" x2="63225" y2="68957"/>
                        <a14:foregroundMark x1="65942" y1="73596" x2="78835" y2="92606"/>
                        <a14:foregroundMark x1="78835" y1="92606" x2="80797" y2="78444"/>
                        <a14:foregroundMark x1="80797" y1="78444" x2="61413" y2="94105"/>
                        <a14:foregroundMark x1="61413" y1="94105" x2="54318" y2="84339"/>
                        <a14:foregroundMark x1="54318" y1="84339" x2="44022" y2="84130"/>
                        <a14:foregroundMark x1="44022" y1="84130" x2="34632" y2="90373"/>
                        <a14:foregroundMark x1="34601" y1="90373" x2="32820" y2="99965"/>
                        <a14:foregroundMark x1="19414" y1="1604" x2="21528" y2="4046"/>
                        <a14:foregroundMark x1="15640" y1="2337" x2="17512" y2="4534"/>
                        <a14:foregroundMark x1="79197" y1="98640" x2="79197" y2="98640"/>
                        <a14:foregroundMark x1="68056" y1="81374" x2="69112" y2="82107"/>
                        <a14:foregroundMark x1="68478" y1="81618" x2="66153" y2="82595"/>
                        <a14:foregroundMark x1="47144" y1="35103" x2="63598" y2="27729"/>
                        <a14:foregroundMark x1="63598" y1="27729" x2="57460" y2="37660"/>
                        <a14:foregroundMark x1="57460" y1="37660" x2="47229" y2="34120"/>
                        <a14:foregroundMark x1="47229" y1="34120" x2="52430" y2="23992"/>
                        <a14:foregroundMark x1="52430" y1="23992" x2="64024" y2="26844"/>
                        <a14:foregroundMark x1="64024" y1="26844" x2="58397" y2="36873"/>
                        <a14:foregroundMark x1="58397" y1="36873" x2="46206" y2="34513"/>
                        <a14:foregroundMark x1="46206" y1="34513" x2="46036" y2="34022"/>
                        <a14:foregroundMark x1="43990" y1="33530" x2="63598" y2="31170"/>
                        <a14:foregroundMark x1="63598" y1="31170" x2="63598" y2="31170"/>
                        <a14:foregroundMark x1="43308" y1="31957" x2="49361" y2="22517"/>
                        <a14:foregroundMark x1="49361" y1="22517" x2="64706" y2="31760"/>
                        <a14:foregroundMark x1="53367" y1="20157" x2="62319" y2="23992"/>
                        <a14:backgroundMark x1="77959" y1="38821" x2="69777" y2="16882"/>
                        <a14:backgroundMark x1="69777" y1="16882" x2="61021" y2="11824"/>
                        <a14:backgroundMark x1="61021" y1="11824" x2="50785" y2="11266"/>
                        <a14:backgroundMark x1="50785" y1="11266" x2="40550" y2="16080"/>
                        <a14:backgroundMark x1="40550" y1="16080" x2="34964" y2="25916"/>
                        <a14:backgroundMark x1="34964" y1="25916" x2="33514" y2="31775"/>
                        <a14:backgroundMark x1="32488" y1="40042" x2="32488" y2="40042"/>
                        <a14:backgroundMark x1="32488" y1="39798" x2="32699" y2="390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76797" y="3671780"/>
            <a:ext cx="1585150" cy="137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70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EE8E9A8A-824E-0148-9327-8718655A4E53}"/>
              </a:ext>
            </a:extLst>
          </p:cNvPr>
          <p:cNvSpPr txBox="1">
            <a:spLocks/>
          </p:cNvSpPr>
          <p:nvPr/>
        </p:nvSpPr>
        <p:spPr>
          <a:xfrm>
            <a:off x="1022555" y="263174"/>
            <a:ext cx="7997518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What makes us support a cause?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9A1BA53-2B21-4919-A6AE-B5818BDB4C3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684" y="232467"/>
            <a:ext cx="654377" cy="98072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2C0FA93-83D0-41FD-865C-84946414709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sp>
        <p:nvSpPr>
          <p:cNvPr id="11" name="Cloud 10">
            <a:extLst>
              <a:ext uri="{FF2B5EF4-FFF2-40B4-BE49-F238E27FC236}">
                <a16:creationId xmlns:a16="http://schemas.microsoft.com/office/drawing/2014/main" id="{212ACBC8-B477-410E-8972-3B2CD149D6FA}"/>
              </a:ext>
            </a:extLst>
          </p:cNvPr>
          <p:cNvSpPr/>
          <p:nvPr/>
        </p:nvSpPr>
        <p:spPr>
          <a:xfrm>
            <a:off x="508573" y="5190833"/>
            <a:ext cx="8160226" cy="1346859"/>
          </a:xfrm>
          <a:prstGeom prst="cloud">
            <a:avLst/>
          </a:prstGeom>
          <a:solidFill>
            <a:srgbClr val="FFB1B6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(3-5 minutes)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Which do you think is the best reason to support a cause? Put them in order from 1 to 5.</a:t>
            </a:r>
          </a:p>
        </p:txBody>
      </p:sp>
      <p:sp>
        <p:nvSpPr>
          <p:cNvPr id="12" name="Rectangle: Rounded Corners 27">
            <a:extLst>
              <a:ext uri="{FF2B5EF4-FFF2-40B4-BE49-F238E27FC236}">
                <a16:creationId xmlns:a16="http://schemas.microsoft.com/office/drawing/2014/main" id="{1FF26554-15E5-41B6-B69E-4ED156E75FB1}"/>
              </a:ext>
            </a:extLst>
          </p:cNvPr>
          <p:cNvSpPr/>
          <p:nvPr/>
        </p:nvSpPr>
        <p:spPr>
          <a:xfrm>
            <a:off x="1129587" y="834673"/>
            <a:ext cx="6785382" cy="1072785"/>
          </a:xfrm>
          <a:prstGeom prst="roundRect">
            <a:avLst/>
          </a:prstGeom>
          <a:solidFill>
            <a:srgbClr val="DDE8F7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While there are lots of important causes that need help, it’s </a:t>
            </a:r>
            <a:r>
              <a:rPr lang="en-US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not possible for you to help every one of them. </a:t>
            </a:r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Sometimes, we need to choose what cause is most important to us.</a:t>
            </a:r>
          </a:p>
        </p:txBody>
      </p:sp>
      <p:sp>
        <p:nvSpPr>
          <p:cNvPr id="14" name="Rectangle: Rounded Corners 27">
            <a:extLst>
              <a:ext uri="{FF2B5EF4-FFF2-40B4-BE49-F238E27FC236}">
                <a16:creationId xmlns:a16="http://schemas.microsoft.com/office/drawing/2014/main" id="{C417962B-D074-42E7-9388-8464F1DC231E}"/>
              </a:ext>
            </a:extLst>
          </p:cNvPr>
          <p:cNvSpPr/>
          <p:nvPr/>
        </p:nvSpPr>
        <p:spPr>
          <a:xfrm>
            <a:off x="327901" y="3134020"/>
            <a:ext cx="3113032" cy="830325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It </a:t>
            </a:r>
            <a:r>
              <a:rPr lang="en-US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affects you </a:t>
            </a:r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or someone you care about.</a:t>
            </a:r>
          </a:p>
        </p:txBody>
      </p:sp>
      <p:sp>
        <p:nvSpPr>
          <p:cNvPr id="15" name="Rectangle: Rounded Corners 27">
            <a:extLst>
              <a:ext uri="{FF2B5EF4-FFF2-40B4-BE49-F238E27FC236}">
                <a16:creationId xmlns:a16="http://schemas.microsoft.com/office/drawing/2014/main" id="{2BA91999-1603-4ABA-BCFF-6FD6C057E933}"/>
              </a:ext>
            </a:extLst>
          </p:cNvPr>
          <p:cNvSpPr/>
          <p:nvPr/>
        </p:nvSpPr>
        <p:spPr>
          <a:xfrm>
            <a:off x="2834592" y="4143370"/>
            <a:ext cx="3113032" cy="83032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It’s something </a:t>
            </a:r>
            <a:r>
              <a:rPr lang="en-US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you believe is important</a:t>
            </a:r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</p:txBody>
      </p:sp>
      <p:sp>
        <p:nvSpPr>
          <p:cNvPr id="17" name="Rectangle: Rounded Corners 27">
            <a:extLst>
              <a:ext uri="{FF2B5EF4-FFF2-40B4-BE49-F238E27FC236}">
                <a16:creationId xmlns:a16="http://schemas.microsoft.com/office/drawing/2014/main" id="{FD132572-560F-4EF5-9427-F4C5E76FC79E}"/>
              </a:ext>
            </a:extLst>
          </p:cNvPr>
          <p:cNvSpPr/>
          <p:nvPr/>
        </p:nvSpPr>
        <p:spPr>
          <a:xfrm>
            <a:off x="5299037" y="3134020"/>
            <a:ext cx="3113032" cy="830325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You recognize the name from an </a:t>
            </a:r>
            <a:r>
              <a:rPr lang="en-US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advert</a:t>
            </a:r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</p:txBody>
      </p:sp>
      <p:sp>
        <p:nvSpPr>
          <p:cNvPr id="18" name="Rectangle: Rounded Corners 27">
            <a:extLst>
              <a:ext uri="{FF2B5EF4-FFF2-40B4-BE49-F238E27FC236}">
                <a16:creationId xmlns:a16="http://schemas.microsoft.com/office/drawing/2014/main" id="{401713DD-D498-4919-9E2C-031C2831B5DF}"/>
              </a:ext>
            </a:extLst>
          </p:cNvPr>
          <p:cNvSpPr/>
          <p:nvPr/>
        </p:nvSpPr>
        <p:spPr>
          <a:xfrm>
            <a:off x="4588686" y="2147071"/>
            <a:ext cx="3113032" cy="830325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A </a:t>
            </a:r>
            <a:r>
              <a:rPr lang="en-US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celebrity</a:t>
            </a:r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 you like supports it.</a:t>
            </a:r>
          </a:p>
        </p:txBody>
      </p:sp>
      <p:sp>
        <p:nvSpPr>
          <p:cNvPr id="19" name="Rectangle: Rounded Corners 27">
            <a:extLst>
              <a:ext uri="{FF2B5EF4-FFF2-40B4-BE49-F238E27FC236}">
                <a16:creationId xmlns:a16="http://schemas.microsoft.com/office/drawing/2014/main" id="{B2E35AE7-836D-49D2-B692-7485C5EF03C4}"/>
              </a:ext>
            </a:extLst>
          </p:cNvPr>
          <p:cNvSpPr/>
          <p:nvPr/>
        </p:nvSpPr>
        <p:spPr>
          <a:xfrm>
            <a:off x="1294982" y="2147071"/>
            <a:ext cx="3113032" cy="83032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Your </a:t>
            </a:r>
            <a:r>
              <a:rPr lang="en-US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friends or family </a:t>
            </a:r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support it.</a:t>
            </a:r>
          </a:p>
        </p:txBody>
      </p:sp>
      <p:pic>
        <p:nvPicPr>
          <p:cNvPr id="2050" name="Picture 2" descr="Trust icon">
            <a:extLst>
              <a:ext uri="{FF2B5EF4-FFF2-40B4-BE49-F238E27FC236}">
                <a16:creationId xmlns:a16="http://schemas.microsoft.com/office/drawing/2014/main" id="{251A2510-4CD5-4678-B245-D96C4CCA8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5553" y="4229115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0" descr="People icon">
            <a:extLst>
              <a:ext uri="{FF2B5EF4-FFF2-40B4-BE49-F238E27FC236}">
                <a16:creationId xmlns:a16="http://schemas.microsoft.com/office/drawing/2014/main" id="{A0F143F7-302B-441B-8276-8A7FEF9B4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0301" y="3189182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4" descr="Popular icon">
            <a:extLst>
              <a:ext uri="{FF2B5EF4-FFF2-40B4-BE49-F238E27FC236}">
                <a16:creationId xmlns:a16="http://schemas.microsoft.com/office/drawing/2014/main" id="{EBE05030-876B-4F3B-9007-F8CEDA3A3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2391" y="2202233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illboard icon">
            <a:extLst>
              <a:ext uri="{FF2B5EF4-FFF2-40B4-BE49-F238E27FC236}">
                <a16:creationId xmlns:a16="http://schemas.microsoft.com/office/drawing/2014/main" id="{47CE216B-AC19-46B0-A594-17CE852EC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39669" y="3189182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andshake Heart icon">
            <a:extLst>
              <a:ext uri="{FF2B5EF4-FFF2-40B4-BE49-F238E27FC236}">
                <a16:creationId xmlns:a16="http://schemas.microsoft.com/office/drawing/2014/main" id="{58F49C33-81AD-48A3-BECC-5A4E8CC86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310" y="2202233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ommunity Grants icon">
            <a:extLst>
              <a:ext uri="{FF2B5EF4-FFF2-40B4-BE49-F238E27FC236}">
                <a16:creationId xmlns:a16="http://schemas.microsoft.com/office/drawing/2014/main" id="{DE142D93-24EE-4B93-951C-10E2114DF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1880" y="4206063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465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114">
            <a:extLst>
              <a:ext uri="{FF2B5EF4-FFF2-40B4-BE49-F238E27FC236}">
                <a16:creationId xmlns:a16="http://schemas.microsoft.com/office/drawing/2014/main" id="{8806C1FF-7E28-42E7-9523-CB2C7C9A51A9}"/>
              </a:ext>
            </a:extLst>
          </p:cNvPr>
          <p:cNvSpPr/>
          <p:nvPr/>
        </p:nvSpPr>
        <p:spPr>
          <a:xfrm>
            <a:off x="768895" y="172872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en-GB" sz="2800" b="1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15" name="Shape 114">
            <a:extLst>
              <a:ext uri="{FF2B5EF4-FFF2-40B4-BE49-F238E27FC236}">
                <a16:creationId xmlns:a16="http://schemas.microsoft.com/office/drawing/2014/main" id="{AC98DBA0-58D7-423A-A505-78A2F55BBA58}"/>
              </a:ext>
            </a:extLst>
          </p:cNvPr>
          <p:cNvSpPr/>
          <p:nvPr/>
        </p:nvSpPr>
        <p:spPr>
          <a:xfrm>
            <a:off x="796574" y="181055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en-GB" sz="2800" b="1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9" name="Rectangle: Rounded Corners 33">
            <a:extLst>
              <a:ext uri="{FF2B5EF4-FFF2-40B4-BE49-F238E27FC236}">
                <a16:creationId xmlns:a16="http://schemas.microsoft.com/office/drawing/2014/main" id="{48269FD0-1656-4A4E-A367-FE2AE3BBAED8}"/>
              </a:ext>
            </a:extLst>
          </p:cNvPr>
          <p:cNvSpPr/>
          <p:nvPr/>
        </p:nvSpPr>
        <p:spPr>
          <a:xfrm>
            <a:off x="417243" y="1213194"/>
            <a:ext cx="4775048" cy="1319619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Some people have said that they are more likely to support a cause or a charity because a celebrity they like supports it.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Is this true for you?</a:t>
            </a:r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AA391FE6-B8D8-480E-9B94-3959766C0BAC}"/>
              </a:ext>
            </a:extLst>
          </p:cNvPr>
          <p:cNvSpPr/>
          <p:nvPr/>
        </p:nvSpPr>
        <p:spPr>
          <a:xfrm>
            <a:off x="668357" y="2748147"/>
            <a:ext cx="7542187" cy="1729737"/>
          </a:xfrm>
          <a:prstGeom prst="cloud">
            <a:avLst/>
          </a:prstGeom>
          <a:solidFill>
            <a:schemeClr val="accent5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Vote (2-3 mins)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Are you more or less likely to support a cause because of the celebrities who support it? Vote with your thumbs!</a:t>
            </a:r>
          </a:p>
        </p:txBody>
      </p:sp>
      <p:pic>
        <p:nvPicPr>
          <p:cNvPr id="3" name="Graphic 2" descr="Thumbs up sign">
            <a:extLst>
              <a:ext uri="{FF2B5EF4-FFF2-40B4-BE49-F238E27FC236}">
                <a16:creationId xmlns:a16="http://schemas.microsoft.com/office/drawing/2014/main" id="{699CF9A3-1605-4E14-A1E1-EEF18FB001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9118" y="5661033"/>
            <a:ext cx="914400" cy="914400"/>
          </a:xfrm>
          <a:prstGeom prst="rect">
            <a:avLst/>
          </a:prstGeom>
        </p:spPr>
      </p:pic>
      <p:pic>
        <p:nvPicPr>
          <p:cNvPr id="5" name="Graphic 4" descr="Thumbs Down">
            <a:extLst>
              <a:ext uri="{FF2B5EF4-FFF2-40B4-BE49-F238E27FC236}">
                <a16:creationId xmlns:a16="http://schemas.microsoft.com/office/drawing/2014/main" id="{55885A13-E1E3-4605-AD03-120F5FEAAD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6200000">
            <a:off x="7641279" y="5661034"/>
            <a:ext cx="914400" cy="914400"/>
          </a:xfrm>
          <a:prstGeom prst="rect">
            <a:avLst/>
          </a:prstGeom>
        </p:spPr>
      </p:pic>
      <p:pic>
        <p:nvPicPr>
          <p:cNvPr id="17" name="Graphic 16" descr="Thumbs up sign">
            <a:extLst>
              <a:ext uri="{FF2B5EF4-FFF2-40B4-BE49-F238E27FC236}">
                <a16:creationId xmlns:a16="http://schemas.microsoft.com/office/drawing/2014/main" id="{677A91A6-477E-45AE-B6FD-DF522135B8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>
            <a:off x="4060199" y="5661034"/>
            <a:ext cx="914400" cy="914400"/>
          </a:xfrm>
          <a:prstGeom prst="rect">
            <a:avLst/>
          </a:prstGeom>
        </p:spPr>
      </p:pic>
      <p:sp>
        <p:nvSpPr>
          <p:cNvPr id="18" name="Rectangle: Rounded Corners 33">
            <a:extLst>
              <a:ext uri="{FF2B5EF4-FFF2-40B4-BE49-F238E27FC236}">
                <a16:creationId xmlns:a16="http://schemas.microsoft.com/office/drawing/2014/main" id="{7529B0A5-60E4-455E-B5F2-BDF9778344A2}"/>
              </a:ext>
            </a:extLst>
          </p:cNvPr>
          <p:cNvSpPr/>
          <p:nvPr/>
        </p:nvSpPr>
        <p:spPr>
          <a:xfrm>
            <a:off x="394627" y="4667601"/>
            <a:ext cx="1388680" cy="720000"/>
          </a:xfrm>
          <a:prstGeom prst="wedgeRoundRectCallou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More likely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" name="Rectangle: Rounded Corners 33">
            <a:extLst>
              <a:ext uri="{FF2B5EF4-FFF2-40B4-BE49-F238E27FC236}">
                <a16:creationId xmlns:a16="http://schemas.microsoft.com/office/drawing/2014/main" id="{D07BFD89-72A7-43A9-AD0A-FA3842857A3F}"/>
              </a:ext>
            </a:extLst>
          </p:cNvPr>
          <p:cNvSpPr/>
          <p:nvPr/>
        </p:nvSpPr>
        <p:spPr>
          <a:xfrm>
            <a:off x="3885544" y="4667601"/>
            <a:ext cx="1388680" cy="720000"/>
          </a:xfrm>
          <a:prstGeom prst="wedgeRoundRectCallout">
            <a:avLst>
              <a:gd name="adj1" fmla="val 21116"/>
              <a:gd name="adj2" fmla="val 71352"/>
              <a:gd name="adj3" fmla="val 16667"/>
            </a:avLst>
          </a:prstGeom>
          <a:solidFill>
            <a:schemeClr val="accent1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Less likely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" name="Rectangle: Rounded Corners 33">
            <a:extLst>
              <a:ext uri="{FF2B5EF4-FFF2-40B4-BE49-F238E27FC236}">
                <a16:creationId xmlns:a16="http://schemas.microsoft.com/office/drawing/2014/main" id="{B63CCFC2-A77F-4649-B9AF-9FDFE81F9345}"/>
              </a:ext>
            </a:extLst>
          </p:cNvPr>
          <p:cNvSpPr/>
          <p:nvPr/>
        </p:nvSpPr>
        <p:spPr>
          <a:xfrm>
            <a:off x="7376460" y="4667601"/>
            <a:ext cx="1388680" cy="720000"/>
          </a:xfrm>
          <a:prstGeom prst="wedgeRoundRectCallout">
            <a:avLst/>
          </a:prstGeom>
          <a:solidFill>
            <a:schemeClr val="accent3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Makes no difference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5A6FAE9-7061-4481-A513-E7171CE5A7B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85607" y="818955"/>
            <a:ext cx="3241150" cy="1821526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8C45CD10-A877-4CAF-AB81-016DDD05C9EF}"/>
              </a:ext>
            </a:extLst>
          </p:cNvPr>
          <p:cNvSpPr txBox="1">
            <a:spLocks/>
          </p:cNvSpPr>
          <p:nvPr/>
        </p:nvSpPr>
        <p:spPr>
          <a:xfrm>
            <a:off x="1022555" y="263174"/>
            <a:ext cx="7997518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What makes us support a cause?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7D55433-B541-4352-9BB2-5C4EF84E39F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684" y="232467"/>
            <a:ext cx="654377" cy="98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605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8" grpId="0" animBg="1"/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lipart resolution 1903*3289 - marcus rashford 2016 PNG image with ...">
            <a:extLst>
              <a:ext uri="{FF2B5EF4-FFF2-40B4-BE49-F238E27FC236}">
                <a16:creationId xmlns:a16="http://schemas.microsoft.com/office/drawing/2014/main" id="{E02E9481-0592-4DB7-BA4B-62D2A489B5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 bwMode="auto">
          <a:xfrm>
            <a:off x="7108271" y="423143"/>
            <a:ext cx="1228485" cy="158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Image result for finish sign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39817" y="4985649"/>
            <a:ext cx="1228485" cy="121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Freeform: Shape 9"/>
          <p:cNvSpPr/>
          <p:nvPr/>
        </p:nvSpPr>
        <p:spPr>
          <a:xfrm>
            <a:off x="880700" y="1772816"/>
            <a:ext cx="7581822" cy="4000976"/>
          </a:xfrm>
          <a:custGeom>
            <a:avLst/>
            <a:gdLst>
              <a:gd name="connsiteX0" fmla="*/ 0 w 7263928"/>
              <a:gd name="connsiteY0" fmla="*/ 75127 h 3582415"/>
              <a:gd name="connsiteX1" fmla="*/ 6150280 w 7263928"/>
              <a:gd name="connsiteY1" fmla="*/ 100179 h 3582415"/>
              <a:gd name="connsiteX2" fmla="*/ 6770318 w 7263928"/>
              <a:gd name="connsiteY2" fmla="*/ 1052157 h 3582415"/>
              <a:gd name="connsiteX3" fmla="*/ 795403 w 7263928"/>
              <a:gd name="connsiteY3" fmla="*/ 1803719 h 3582415"/>
              <a:gd name="connsiteX4" fmla="*/ 989557 w 7263928"/>
              <a:gd name="connsiteY4" fmla="*/ 3075110 h 3582415"/>
              <a:gd name="connsiteX5" fmla="*/ 6657584 w 7263928"/>
              <a:gd name="connsiteY5" fmla="*/ 3582415 h 3582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63928" h="3582415">
                <a:moveTo>
                  <a:pt x="0" y="75127"/>
                </a:moveTo>
                <a:cubicBezTo>
                  <a:pt x="2510947" y="6234"/>
                  <a:pt x="5021894" y="-62659"/>
                  <a:pt x="6150280" y="100179"/>
                </a:cubicBezTo>
                <a:cubicBezTo>
                  <a:pt x="7278666" y="263017"/>
                  <a:pt x="7662797" y="768234"/>
                  <a:pt x="6770318" y="1052157"/>
                </a:cubicBezTo>
                <a:cubicBezTo>
                  <a:pt x="5877839" y="1336080"/>
                  <a:pt x="1758863" y="1466560"/>
                  <a:pt x="795403" y="1803719"/>
                </a:cubicBezTo>
                <a:cubicBezTo>
                  <a:pt x="-168057" y="2140878"/>
                  <a:pt x="12527" y="2778661"/>
                  <a:pt x="989557" y="3075110"/>
                </a:cubicBezTo>
                <a:cubicBezTo>
                  <a:pt x="1966587" y="3371559"/>
                  <a:pt x="4312085" y="3476987"/>
                  <a:pt x="6657584" y="3582415"/>
                </a:cubicBezTo>
              </a:path>
            </a:pathLst>
          </a:custGeom>
          <a:noFill/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03ABE1"/>
              </a:highlight>
              <a:latin typeface="Century Gothic"/>
              <a:cs typeface="Century Gothic"/>
            </a:endParaRP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Our learning journey for this week!</a:t>
            </a:r>
          </a:p>
        </p:txBody>
      </p:sp>
      <p:pic>
        <p:nvPicPr>
          <p:cNvPr id="33" name="Picture 2" descr="http://www.thehiveinsight.com/wp-content/themes/tsu/css/images/signs-right-start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248455"/>
            <a:ext cx="1431618" cy="124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Oval 48"/>
          <p:cNvSpPr/>
          <p:nvPr/>
        </p:nvSpPr>
        <p:spPr>
          <a:xfrm>
            <a:off x="5159789" y="1133174"/>
            <a:ext cx="1884045" cy="11614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Why are we talking about this?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6A8BE44-1A33-E14F-A93D-56C9FC45491D}"/>
              </a:ext>
            </a:extLst>
          </p:cNvPr>
          <p:cNvSpPr/>
          <p:nvPr/>
        </p:nvSpPr>
        <p:spPr>
          <a:xfrm>
            <a:off x="6101812" y="2647243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What makes us support a cause?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0DE629B-225D-4276-8FA0-615025A19D2C}"/>
              </a:ext>
            </a:extLst>
          </p:cNvPr>
          <p:cNvSpPr/>
          <p:nvPr/>
        </p:nvSpPr>
        <p:spPr>
          <a:xfrm>
            <a:off x="2082277" y="1225762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Starter: Who are they?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01CFEF7-42AC-4E0D-959C-7DD6150B6DE3}"/>
              </a:ext>
            </a:extLst>
          </p:cNvPr>
          <p:cNvSpPr/>
          <p:nvPr/>
        </p:nvSpPr>
        <p:spPr>
          <a:xfrm>
            <a:off x="2980022" y="2887519"/>
            <a:ext cx="2064047" cy="1171656"/>
          </a:xfrm>
          <a:prstGeom prst="ellipse">
            <a:avLst/>
          </a:prstGeom>
          <a:solidFill>
            <a:schemeClr val="accent5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Do we need their help?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FEDFDFF-534F-4B44-8174-C7BF69F72672}"/>
              </a:ext>
            </a:extLst>
          </p:cNvPr>
          <p:cNvSpPr/>
          <p:nvPr/>
        </p:nvSpPr>
        <p:spPr>
          <a:xfrm>
            <a:off x="5270847" y="5063996"/>
            <a:ext cx="1487380" cy="1180436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Extension: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Happy birthday NHS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F3F5310-6DE5-4B33-846C-0D77C1D35DAD}"/>
              </a:ext>
            </a:extLst>
          </p:cNvPr>
          <p:cNvSpPr/>
          <p:nvPr/>
        </p:nvSpPr>
        <p:spPr>
          <a:xfrm>
            <a:off x="2602853" y="4985649"/>
            <a:ext cx="1581785" cy="1247434"/>
          </a:xfrm>
          <a:prstGeom prst="ellipse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ea typeface="Lato" panose="020F0502020204030203" pitchFamily="34" charset="0"/>
                <a:cs typeface="Century Gothic"/>
              </a:rPr>
              <a:t>Vote!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F2F8BF6-BDA2-432E-B042-9E0C6BE29C30}"/>
              </a:ext>
            </a:extLst>
          </p:cNvPr>
          <p:cNvSpPr/>
          <p:nvPr/>
        </p:nvSpPr>
        <p:spPr>
          <a:xfrm>
            <a:off x="681478" y="3756043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Good idea or bad idea?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B6904B1-93A7-4D8B-802C-16F48733E9A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654" y="3593904"/>
            <a:ext cx="993753" cy="9562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657D8C0-DD71-4ED9-A7DC-E5A44B0D0BF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CC3D397-6B9E-4B87-A82C-3D2EBF54479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242" y="4542224"/>
            <a:ext cx="993753" cy="1967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CD5F25B-228B-465F-9728-9F1581CAC9CB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7583264" y="2345693"/>
            <a:ext cx="425989" cy="507583"/>
          </a:xfrm>
          <a:prstGeom prst="rect">
            <a:avLst/>
          </a:prstGeom>
        </p:spPr>
      </p:pic>
      <p:pic>
        <p:nvPicPr>
          <p:cNvPr id="20" name="Picture 2" descr="Greta Thunberg: How one teenager became the voice of the planet ...">
            <a:extLst>
              <a:ext uri="{FF2B5EF4-FFF2-40B4-BE49-F238E27FC236}">
                <a16:creationId xmlns:a16="http://schemas.microsoft.com/office/drawing/2014/main" id="{336979D7-07C7-4397-B33C-725D506F8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clrChange>
              <a:clrFrom>
                <a:srgbClr val="0080A3"/>
              </a:clrFrom>
              <a:clrTo>
                <a:srgbClr val="0080A3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809" b="98676" l="10000" r="90000">
                        <a14:foregroundMark x1="45833" y1="14118" x2="51176" y2="5809"/>
                        <a14:foregroundMark x1="51176" y1="5809" x2="55049" y2="18971"/>
                        <a14:foregroundMark x1="31127" y1="92868" x2="62459" y2="95093"/>
                        <a14:foregroundMark x1="63981" y1="94539" x2="58137" y2="91176"/>
                        <a14:foregroundMark x1="58137" y1="91176" x2="49216" y2="90221"/>
                        <a14:foregroundMark x1="42304" y1="93382" x2="59069" y2="98676"/>
                        <a14:foregroundMark x1="59069" y1="98676" x2="55539" y2="96029"/>
                        <a14:foregroundMark x1="42108" y1="92647" x2="41961" y2="92868"/>
                        <a14:backgroundMark x1="53627" y1="22794" x2="53627" y2="22794"/>
                        <a14:backgroundMark x1="62010" y1="95074" x2="65735" y2="94853"/>
                        <a14:backgroundMark x1="62990" y1="95294" x2="66373" y2="96324"/>
                        <a14:backgroundMark x1="62500" y1="95000" x2="66078" y2="95368"/>
                        <a14:backgroundMark x1="63676" y1="95368" x2="66078" y2="944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67268">
            <a:off x="4379209" y="2007155"/>
            <a:ext cx="1936846" cy="129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aptain Tom Moore's NHS charity single will be beaten to No1 by ...">
            <a:extLst>
              <a:ext uri="{FF2B5EF4-FFF2-40B4-BE49-F238E27FC236}">
                <a16:creationId xmlns:a16="http://schemas.microsoft.com/office/drawing/2014/main" id="{BB7CF80B-90C7-41A4-A0BC-D82D79AF5F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570" b="100000" l="9994" r="89976">
                        <a14:foregroundMark x1="64040" y1="47576" x2="74396" y2="48832"/>
                        <a14:foregroundMark x1="74396" y1="48832" x2="82579" y2="55110"/>
                        <a14:foregroundMark x1="82579" y1="55110" x2="84058" y2="90652"/>
                        <a14:foregroundMark x1="84058" y1="90652" x2="74607" y2="99860"/>
                        <a14:foregroundMark x1="74607" y1="99860" x2="59028" y2="99860"/>
                        <a14:foregroundMark x1="59028" y1="99860" x2="32609" y2="95640"/>
                        <a14:foregroundMark x1="32609" y1="95640" x2="33514" y2="65609"/>
                        <a14:foregroundMark x1="33514" y1="65609" x2="27415" y2="54656"/>
                        <a14:foregroundMark x1="27415" y1="54656" x2="17271" y2="50471"/>
                        <a14:foregroundMark x1="17271" y1="50471" x2="13345" y2="39623"/>
                        <a14:foregroundMark x1="13345" y1="39623" x2="22252" y2="32787"/>
                        <a14:foregroundMark x1="22252" y1="32787" x2="27325" y2="42762"/>
                        <a14:foregroundMark x1="32639" y1="40042" x2="36715" y2="37949"/>
                        <a14:foregroundMark x1="27325" y1="42762" x2="32639" y2="40042"/>
                        <a14:foregroundMark x1="36715" y1="37949" x2="52295" y2="58947"/>
                        <a14:foregroundMark x1="52295" y1="58947" x2="62591" y2="52529"/>
                        <a14:foregroundMark x1="62591" y1="52529" x2="70864" y2="58807"/>
                        <a14:foregroundMark x1="70864" y1="58807" x2="71075" y2="71852"/>
                        <a14:foregroundMark x1="71075" y1="71852" x2="60447" y2="81165"/>
                        <a14:foregroundMark x1="60447" y1="81165" x2="59330" y2="62295"/>
                        <a14:foregroundMark x1="59330" y1="62295" x2="76057" y2="65469"/>
                        <a14:foregroundMark x1="76057" y1="65469" x2="67754" y2="88769"/>
                        <a14:foregroundMark x1="67754" y1="88769" x2="48943" y2="75933"/>
                        <a14:foregroundMark x1="48943" y1="75933" x2="39644" y2="55110"/>
                        <a14:foregroundMark x1="39644" y1="55110" x2="49909" y2="69271"/>
                        <a14:foregroundMark x1="49909" y1="69271" x2="45773" y2="79665"/>
                        <a14:foregroundMark x1="45773" y1="79665" x2="40097" y2="48343"/>
                        <a14:foregroundMark x1="40097" y1="48343" x2="27597" y2="46704"/>
                        <a14:foregroundMark x1="27597" y1="46704" x2="18841" y2="38333"/>
                        <a14:foregroundMark x1="18841" y1="38333" x2="20713" y2="10080"/>
                        <a14:foregroundMark x1="20713" y1="10080" x2="11292" y2="7185"/>
                        <a14:foregroundMark x1="11292" y1="7185" x2="11202" y2="7185"/>
                        <a14:foregroundMark x1="15640" y1="35403" x2="17331" y2="32473"/>
                        <a14:foregroundMark x1="42150" y1="78200" x2="37742" y2="90862"/>
                        <a14:foregroundMark x1="37742" y1="90862" x2="37742" y2="90862"/>
                        <a14:foregroundMark x1="70592" y1="68713" x2="63225" y2="68957"/>
                        <a14:foregroundMark x1="65942" y1="73596" x2="78835" y2="92606"/>
                        <a14:foregroundMark x1="78835" y1="92606" x2="80797" y2="78444"/>
                        <a14:foregroundMark x1="80797" y1="78444" x2="61413" y2="94105"/>
                        <a14:foregroundMark x1="61413" y1="94105" x2="54318" y2="84339"/>
                        <a14:foregroundMark x1="54318" y1="84339" x2="44022" y2="84130"/>
                        <a14:foregroundMark x1="44022" y1="84130" x2="34632" y2="90373"/>
                        <a14:foregroundMark x1="34601" y1="90373" x2="32820" y2="99965"/>
                        <a14:foregroundMark x1="19414" y1="1604" x2="21528" y2="4046"/>
                        <a14:foregroundMark x1="15640" y1="2337" x2="17512" y2="4534"/>
                        <a14:foregroundMark x1="79197" y1="98640" x2="79197" y2="98640"/>
                        <a14:foregroundMark x1="68056" y1="81374" x2="69112" y2="82107"/>
                        <a14:foregroundMark x1="68478" y1="81618" x2="66153" y2="82595"/>
                        <a14:backgroundMark x1="77959" y1="38821" x2="69777" y2="16882"/>
                        <a14:backgroundMark x1="69777" y1="16882" x2="61021" y2="11824"/>
                        <a14:backgroundMark x1="61021" y1="11824" x2="50785" y2="11266"/>
                        <a14:backgroundMark x1="50785" y1="11266" x2="40550" y2="16080"/>
                        <a14:backgroundMark x1="40550" y1="16080" x2="34964" y2="25916"/>
                        <a14:backgroundMark x1="34964" y1="25916" x2="33514" y2="31775"/>
                        <a14:backgroundMark x1="32488" y1="40042" x2="32488" y2="40042"/>
                        <a14:backgroundMark x1="32488" y1="39798" x2="32699" y2="390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06217" y="3827811"/>
            <a:ext cx="1420417" cy="1229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William, Kate &amp; Harry to attend London Marathon – Kate Middleton ...">
            <a:extLst>
              <a:ext uri="{FF2B5EF4-FFF2-40B4-BE49-F238E27FC236}">
                <a16:creationId xmlns:a16="http://schemas.microsoft.com/office/drawing/2014/main" id="{7BF6B22C-F38B-44D1-A1D4-B72D8B4010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screen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471" b="99706" l="1809" r="96124">
                        <a14:foregroundMark x1="66150" y1="10588" x2="75194" y2="18824"/>
                        <a14:foregroundMark x1="75194" y1="18824" x2="80103" y2="36765"/>
                        <a14:foregroundMark x1="80103" y1="36765" x2="88372" y2="45000"/>
                        <a14:foregroundMark x1="88372" y1="45000" x2="75711" y2="48529"/>
                        <a14:foregroundMark x1="75711" y1="48529" x2="89147" y2="61765"/>
                        <a14:foregroundMark x1="89147" y1="61765" x2="79587" y2="70000"/>
                        <a14:foregroundMark x1="79587" y1="70000" x2="91731" y2="81765"/>
                        <a14:foregroundMark x1="91731" y1="81765" x2="67959" y2="97353"/>
                        <a14:foregroundMark x1="22481" y1="65294" x2="17571" y2="85294"/>
                        <a14:foregroundMark x1="17571" y1="85294" x2="29199" y2="90588"/>
                        <a14:foregroundMark x1="29199" y1="90588" x2="27649" y2="78824"/>
                        <a14:foregroundMark x1="27649" y1="78824" x2="18863" y2="66471"/>
                        <a14:foregroundMark x1="18863" y1="66471" x2="16279" y2="54412"/>
                        <a14:foregroundMark x1="16279" y1="54412" x2="19897" y2="40882"/>
                        <a14:foregroundMark x1="19897" y1="40882" x2="34109" y2="45294"/>
                        <a14:foregroundMark x1="34109" y1="45294" x2="24031" y2="36765"/>
                        <a14:foregroundMark x1="24031" y1="36765" x2="14212" y2="32941"/>
                        <a14:foregroundMark x1="14212" y1="32941" x2="13953" y2="45882"/>
                        <a14:foregroundMark x1="13953" y1="45882" x2="6977" y2="65000"/>
                        <a14:foregroundMark x1="6977" y1="65000" x2="9302" y2="74412"/>
                        <a14:foregroundMark x1="42894" y1="54706" x2="57881" y2="55882"/>
                        <a14:foregroundMark x1="57881" y1="55882" x2="48320" y2="61471"/>
                        <a14:foregroundMark x1="48320" y1="61471" x2="51163" y2="74706"/>
                        <a14:foregroundMark x1="51163" y1="74706" x2="59948" y2="86471"/>
                        <a14:foregroundMark x1="59948" y1="86471" x2="49096" y2="93529"/>
                        <a14:foregroundMark x1="49096" y1="93529" x2="59690" y2="94118"/>
                        <a14:foregroundMark x1="59690" y1="94118" x2="49354" y2="93824"/>
                        <a14:foregroundMark x1="49354" y1="93824" x2="42377" y2="86176"/>
                        <a14:foregroundMark x1="13437" y1="83235" x2="17054" y2="94706"/>
                        <a14:foregroundMark x1="17054" y1="94706" x2="28941" y2="93529"/>
                        <a14:foregroundMark x1="28941" y1="93529" x2="18088" y2="90882"/>
                        <a14:foregroundMark x1="18088" y1="90882" x2="14987" y2="91765"/>
                        <a14:foregroundMark x1="63566" y1="34412" x2="71835" y2="43235"/>
                        <a14:foregroundMark x1="71835" y1="43235" x2="74419" y2="54706"/>
                        <a14:foregroundMark x1="74419" y1="54706" x2="73385" y2="67059"/>
                        <a14:foregroundMark x1="73385" y1="67059" x2="77261" y2="79706"/>
                        <a14:foregroundMark x1="77261" y1="79706" x2="88630" y2="82353"/>
                        <a14:foregroundMark x1="88630" y1="82353" x2="91990" y2="94706"/>
                        <a14:foregroundMark x1="91990" y1="94706" x2="96382" y2="82059"/>
                        <a14:foregroundMark x1="96382" y1="82059" x2="91731" y2="39706"/>
                        <a14:foregroundMark x1="91731" y1="39706" x2="88630" y2="33824"/>
                        <a14:foregroundMark x1="64341" y1="13235" x2="74935" y2="10882"/>
                        <a14:foregroundMark x1="74935" y1="10882" x2="64858" y2="8529"/>
                        <a14:foregroundMark x1="64858" y1="8529" x2="62274" y2="13824"/>
                        <a14:foregroundMark x1="45220" y1="20588" x2="55556" y2="20588"/>
                        <a14:foregroundMark x1="55556" y1="20588" x2="45736" y2="18529"/>
                        <a14:foregroundMark x1="26357" y1="6471" x2="24289" y2="8529"/>
                        <a14:foregroundMark x1="43411" y1="87059" x2="44703" y2="57059"/>
                        <a14:foregroundMark x1="44703" y1="57059" x2="49354" y2="87059"/>
                        <a14:foregroundMark x1="49354" y1="87059" x2="53230" y2="73235"/>
                        <a14:foregroundMark x1="53230" y1="73235" x2="60465" y2="82647"/>
                        <a14:foregroundMark x1="60465" y1="82647" x2="60465" y2="85294"/>
                        <a14:foregroundMark x1="5426" y1="40294" x2="2326" y2="65294"/>
                        <a14:foregroundMark x1="2326" y1="65294" x2="6718" y2="76471"/>
                        <a14:foregroundMark x1="6718" y1="76471" x2="10336" y2="77941"/>
                        <a14:foregroundMark x1="42636" y1="87647" x2="40310" y2="99412"/>
                        <a14:foregroundMark x1="46770" y1="90294" x2="40310" y2="99412"/>
                        <a14:foregroundMark x1="47028" y1="90294" x2="46253" y2="88529"/>
                        <a14:backgroundMark x1="42119" y1="22647" x2="35401" y2="22647"/>
                        <a14:backgroundMark x1="35659" y1="22647" x2="41602" y2="21176"/>
                        <a14:backgroundMark x1="36434" y1="25294" x2="41860" y2="273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1049698">
            <a:off x="1652309" y="2533322"/>
            <a:ext cx="1268382" cy="111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14164F0-5457-4CDB-B7BD-4DD3216182E6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7677" y="695118"/>
            <a:ext cx="654377" cy="98072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A6BBA93-298C-4992-A24F-1E70E33FD15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7984" y="4116029"/>
            <a:ext cx="928578" cy="124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739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lipart resolution 1903*3289 - marcus rashford 2016 PNG image with ...">
            <a:extLst>
              <a:ext uri="{FF2B5EF4-FFF2-40B4-BE49-F238E27FC236}">
                <a16:creationId xmlns:a16="http://schemas.microsoft.com/office/drawing/2014/main" id="{B39901C9-B147-4CB4-9184-0296D495F1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 bwMode="auto">
          <a:xfrm>
            <a:off x="197391" y="3839047"/>
            <a:ext cx="2142475" cy="2768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EE8E9A8A-824E-0148-9327-8718655A4E53}"/>
              </a:ext>
            </a:extLst>
          </p:cNvPr>
          <p:cNvSpPr txBox="1">
            <a:spLocks/>
          </p:cNvSpPr>
          <p:nvPr/>
        </p:nvSpPr>
        <p:spPr>
          <a:xfrm>
            <a:off x="1005839" y="263174"/>
            <a:ext cx="8014233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cs typeface="Century Gothic"/>
              </a:rPr>
              <a:t>Do we need their help?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D717A0-5584-4437-94D2-A9837A58941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14" y="263174"/>
            <a:ext cx="993753" cy="9562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9E0A95-6A73-452F-939C-FF38D40138B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sp>
        <p:nvSpPr>
          <p:cNvPr id="5" name="Cloud 4">
            <a:extLst>
              <a:ext uri="{FF2B5EF4-FFF2-40B4-BE49-F238E27FC236}">
                <a16:creationId xmlns:a16="http://schemas.microsoft.com/office/drawing/2014/main" id="{65EE48F5-1A1E-460A-9666-429F6BA16D97}"/>
              </a:ext>
            </a:extLst>
          </p:cNvPr>
          <p:cNvSpPr/>
          <p:nvPr/>
        </p:nvSpPr>
        <p:spPr>
          <a:xfrm>
            <a:off x="1220367" y="872535"/>
            <a:ext cx="6497604" cy="3102631"/>
          </a:xfrm>
          <a:prstGeom prst="cloud">
            <a:avLst/>
          </a:prstGeom>
          <a:solidFill>
            <a:srgbClr val="FFB1B6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Discuss (5-10 mins)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On the next few slides, you’ll see how different people have tried to help cause change. For each example,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discuss if you think we need celebrities to help these causes.</a:t>
            </a:r>
          </a:p>
        </p:txBody>
      </p:sp>
      <p:pic>
        <p:nvPicPr>
          <p:cNvPr id="14" name="Picture 2" descr="Greta Thunberg: How one teenager became the voice of the planet ...">
            <a:extLst>
              <a:ext uri="{FF2B5EF4-FFF2-40B4-BE49-F238E27FC236}">
                <a16:creationId xmlns:a16="http://schemas.microsoft.com/office/drawing/2014/main" id="{D4FB0F72-E4D6-4A7C-BAB3-9C7D61BEB567}"/>
              </a:ext>
            </a:extLst>
          </p:cNvPr>
          <p:cNvPicPr>
            <a:picLocks noChangeAspect="1" noChangeArrowheads="1"/>
          </p:cNvPicPr>
          <p:nvPr/>
        </p:nvPicPr>
        <p:blipFill>
          <a:blip cstate="print">
            <a:clrChange>
              <a:clrFrom>
                <a:srgbClr val="0080A3"/>
              </a:clrFrom>
              <a:clrTo>
                <a:srgbClr val="0080A3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809" b="98676" l="10000" r="90000">
                        <a14:foregroundMark x1="45833" y1="14118" x2="51176" y2="5809"/>
                        <a14:foregroundMark x1="51176" y1="5809" x2="55049" y2="18971"/>
                        <a14:foregroundMark x1="31127" y1="92868" x2="62459" y2="95093"/>
                        <a14:foregroundMark x1="63981" y1="94539" x2="58137" y2="91176"/>
                        <a14:foregroundMark x1="58137" y1="91176" x2="49216" y2="90221"/>
                        <a14:foregroundMark x1="42304" y1="93382" x2="59069" y2="98676"/>
                        <a14:foregroundMark x1="59069" y1="98676" x2="55539" y2="96029"/>
                        <a14:foregroundMark x1="42108" y1="92647" x2="41961" y2="92868"/>
                        <a14:backgroundMark x1="53627" y1="22794" x2="53627" y2="22794"/>
                        <a14:backgroundMark x1="62010" y1="95074" x2="65735" y2="94853"/>
                        <a14:backgroundMark x1="62990" y1="95294" x2="66373" y2="96324"/>
                        <a14:backgroundMark x1="62500" y1="95000" x2="66078" y2="95368"/>
                        <a14:backgroundMark x1="63676" y1="95368" x2="66078" y2="944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6976" y="4004415"/>
            <a:ext cx="4007408" cy="2671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William, Kate &amp; Harry to attend London Marathon – Kate Middleton ...">
            <a:extLst>
              <a:ext uri="{FF2B5EF4-FFF2-40B4-BE49-F238E27FC236}">
                <a16:creationId xmlns:a16="http://schemas.microsoft.com/office/drawing/2014/main" id="{522EB66D-154A-482E-B775-E12F86B50B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471" b="99706" l="1809" r="96124">
                        <a14:foregroundMark x1="66150" y1="10588" x2="75194" y2="18824"/>
                        <a14:foregroundMark x1="75194" y1="18824" x2="80103" y2="36765"/>
                        <a14:foregroundMark x1="80103" y1="36765" x2="88372" y2="45000"/>
                        <a14:foregroundMark x1="88372" y1="45000" x2="75711" y2="48529"/>
                        <a14:foregroundMark x1="75711" y1="48529" x2="89147" y2="61765"/>
                        <a14:foregroundMark x1="89147" y1="61765" x2="79587" y2="70000"/>
                        <a14:foregroundMark x1="79587" y1="70000" x2="91731" y2="81765"/>
                        <a14:foregroundMark x1="91731" y1="81765" x2="67959" y2="97353"/>
                        <a14:foregroundMark x1="22481" y1="65294" x2="17571" y2="85294"/>
                        <a14:foregroundMark x1="17571" y1="85294" x2="29199" y2="90588"/>
                        <a14:foregroundMark x1="29199" y1="90588" x2="27649" y2="78824"/>
                        <a14:foregroundMark x1="27649" y1="78824" x2="18863" y2="66471"/>
                        <a14:foregroundMark x1="18863" y1="66471" x2="16279" y2="54412"/>
                        <a14:foregroundMark x1="16279" y1="54412" x2="19897" y2="40882"/>
                        <a14:foregroundMark x1="19897" y1="40882" x2="34109" y2="45294"/>
                        <a14:foregroundMark x1="34109" y1="45294" x2="24031" y2="36765"/>
                        <a14:foregroundMark x1="24031" y1="36765" x2="14212" y2="32941"/>
                        <a14:foregroundMark x1="14212" y1="32941" x2="13953" y2="45882"/>
                        <a14:foregroundMark x1="13953" y1="45882" x2="6977" y2="65000"/>
                        <a14:foregroundMark x1="6977" y1="65000" x2="9302" y2="74412"/>
                        <a14:foregroundMark x1="42894" y1="54706" x2="57881" y2="55882"/>
                        <a14:foregroundMark x1="57881" y1="55882" x2="48320" y2="61471"/>
                        <a14:foregroundMark x1="48320" y1="61471" x2="51163" y2="74706"/>
                        <a14:foregroundMark x1="51163" y1="74706" x2="59948" y2="86471"/>
                        <a14:foregroundMark x1="59948" y1="86471" x2="49096" y2="93529"/>
                        <a14:foregroundMark x1="49096" y1="93529" x2="59690" y2="94118"/>
                        <a14:foregroundMark x1="59690" y1="94118" x2="49354" y2="93824"/>
                        <a14:foregroundMark x1="49354" y1="93824" x2="42377" y2="86176"/>
                        <a14:foregroundMark x1="13437" y1="83235" x2="17054" y2="94706"/>
                        <a14:foregroundMark x1="17054" y1="94706" x2="28941" y2="93529"/>
                        <a14:foregroundMark x1="28941" y1="93529" x2="18088" y2="90882"/>
                        <a14:foregroundMark x1="18088" y1="90882" x2="14987" y2="91765"/>
                        <a14:foregroundMark x1="63566" y1="34412" x2="71835" y2="43235"/>
                        <a14:foregroundMark x1="71835" y1="43235" x2="74419" y2="54706"/>
                        <a14:foregroundMark x1="74419" y1="54706" x2="73385" y2="67059"/>
                        <a14:foregroundMark x1="73385" y1="67059" x2="77261" y2="79706"/>
                        <a14:foregroundMark x1="77261" y1="79706" x2="88630" y2="82353"/>
                        <a14:foregroundMark x1="88630" y1="82353" x2="91990" y2="94706"/>
                        <a14:foregroundMark x1="91990" y1="94706" x2="96382" y2="82059"/>
                        <a14:foregroundMark x1="96382" y1="82059" x2="91731" y2="39706"/>
                        <a14:foregroundMark x1="91731" y1="39706" x2="88630" y2="33824"/>
                        <a14:foregroundMark x1="64341" y1="13235" x2="74935" y2="10882"/>
                        <a14:foregroundMark x1="74935" y1="10882" x2="64858" y2="8529"/>
                        <a14:foregroundMark x1="64858" y1="8529" x2="62274" y2="13824"/>
                        <a14:foregroundMark x1="45220" y1="20588" x2="55556" y2="20588"/>
                        <a14:foregroundMark x1="55556" y1="20588" x2="45736" y2="18529"/>
                        <a14:foregroundMark x1="26357" y1="6471" x2="24289" y2="8529"/>
                        <a14:foregroundMark x1="43411" y1="87059" x2="44703" y2="57059"/>
                        <a14:foregroundMark x1="44703" y1="57059" x2="49354" y2="87059"/>
                        <a14:foregroundMark x1="49354" y1="87059" x2="53230" y2="73235"/>
                        <a14:foregroundMark x1="53230" y1="73235" x2="60465" y2="82647"/>
                        <a14:foregroundMark x1="60465" y1="82647" x2="60465" y2="85294"/>
                        <a14:foregroundMark x1="5426" y1="40294" x2="2326" y2="65294"/>
                        <a14:foregroundMark x1="2326" y1="65294" x2="6718" y2="76471"/>
                        <a14:foregroundMark x1="6718" y1="76471" x2="10336" y2="77941"/>
                        <a14:foregroundMark x1="42636" y1="87647" x2="40310" y2="99412"/>
                        <a14:foregroundMark x1="46770" y1="90294" x2="40310" y2="99412"/>
                        <a14:foregroundMark x1="47028" y1="90294" x2="46253" y2="88529"/>
                        <a14:backgroundMark x1="42119" y1="22647" x2="35401" y2="22647"/>
                        <a14:backgroundMark x1="35659" y1="22647" x2="41602" y2="21176"/>
                        <a14:backgroundMark x1="36434" y1="25294" x2="41860" y2="273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29351" y="4326086"/>
            <a:ext cx="2687541" cy="236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aptain Tom Moore's NHS charity single will be beaten to No1 by ...">
            <a:extLst>
              <a:ext uri="{FF2B5EF4-FFF2-40B4-BE49-F238E27FC236}">
                <a16:creationId xmlns:a16="http://schemas.microsoft.com/office/drawing/2014/main" id="{451325B0-5F77-4776-872B-699FFEF822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570" b="100000" l="9994" r="89976">
                        <a14:foregroundMark x1="64040" y1="47576" x2="74396" y2="48832"/>
                        <a14:foregroundMark x1="74396" y1="48832" x2="82579" y2="55110"/>
                        <a14:foregroundMark x1="82579" y1="55110" x2="84058" y2="90652"/>
                        <a14:foregroundMark x1="84058" y1="90652" x2="74607" y2="99860"/>
                        <a14:foregroundMark x1="74607" y1="99860" x2="59028" y2="99860"/>
                        <a14:foregroundMark x1="59028" y1="99860" x2="32609" y2="95640"/>
                        <a14:foregroundMark x1="32609" y1="95640" x2="33514" y2="65609"/>
                        <a14:foregroundMark x1="33514" y1="65609" x2="27415" y2="54656"/>
                        <a14:foregroundMark x1="27415" y1="54656" x2="17271" y2="50471"/>
                        <a14:foregroundMark x1="17271" y1="50471" x2="13345" y2="39623"/>
                        <a14:foregroundMark x1="13345" y1="39623" x2="22252" y2="32787"/>
                        <a14:foregroundMark x1="22252" y1="32787" x2="27325" y2="42762"/>
                        <a14:foregroundMark x1="32639" y1="40042" x2="36715" y2="37949"/>
                        <a14:foregroundMark x1="27325" y1="42762" x2="32639" y2="40042"/>
                        <a14:foregroundMark x1="36715" y1="37949" x2="52295" y2="58947"/>
                        <a14:foregroundMark x1="52295" y1="58947" x2="62591" y2="52529"/>
                        <a14:foregroundMark x1="62591" y1="52529" x2="70864" y2="58807"/>
                        <a14:foregroundMark x1="70864" y1="58807" x2="71075" y2="71852"/>
                        <a14:foregroundMark x1="71075" y1="71852" x2="60447" y2="81165"/>
                        <a14:foregroundMark x1="60447" y1="81165" x2="59330" y2="62295"/>
                        <a14:foregroundMark x1="59330" y1="62295" x2="76057" y2="65469"/>
                        <a14:foregroundMark x1="76057" y1="65469" x2="67754" y2="88769"/>
                        <a14:foregroundMark x1="67754" y1="88769" x2="48943" y2="75933"/>
                        <a14:foregroundMark x1="48943" y1="75933" x2="39644" y2="55110"/>
                        <a14:foregroundMark x1="39644" y1="55110" x2="49909" y2="69271"/>
                        <a14:foregroundMark x1="49909" y1="69271" x2="45773" y2="79665"/>
                        <a14:foregroundMark x1="45773" y1="79665" x2="40097" y2="48343"/>
                        <a14:foregroundMark x1="40097" y1="48343" x2="27597" y2="46704"/>
                        <a14:foregroundMark x1="27597" y1="46704" x2="18841" y2="38333"/>
                        <a14:foregroundMark x1="18841" y1="38333" x2="20713" y2="10080"/>
                        <a14:foregroundMark x1="20713" y1="10080" x2="11292" y2="7185"/>
                        <a14:foregroundMark x1="11292" y1="7185" x2="11202" y2="7185"/>
                        <a14:foregroundMark x1="15640" y1="35403" x2="17331" y2="32473"/>
                        <a14:foregroundMark x1="42150" y1="78200" x2="37742" y2="90862"/>
                        <a14:foregroundMark x1="37742" y1="90862" x2="37742" y2="90862"/>
                        <a14:foregroundMark x1="70592" y1="68713" x2="63225" y2="68957"/>
                        <a14:foregroundMark x1="65942" y1="73596" x2="78835" y2="92606"/>
                        <a14:foregroundMark x1="78835" y1="92606" x2="80797" y2="78444"/>
                        <a14:foregroundMark x1="80797" y1="78444" x2="61413" y2="94105"/>
                        <a14:foregroundMark x1="61413" y1="94105" x2="54318" y2="84339"/>
                        <a14:foregroundMark x1="54318" y1="84339" x2="44022" y2="84130"/>
                        <a14:foregroundMark x1="44022" y1="84130" x2="34632" y2="90373"/>
                        <a14:foregroundMark x1="34601" y1="90373" x2="32820" y2="99965"/>
                        <a14:foregroundMark x1="19414" y1="1604" x2="21528" y2="4046"/>
                        <a14:foregroundMark x1="15640" y1="2337" x2="17512" y2="4534"/>
                        <a14:foregroundMark x1="79197" y1="98640" x2="79197" y2="98640"/>
                        <a14:foregroundMark x1="68056" y1="81374" x2="69112" y2="82107"/>
                        <a14:foregroundMark x1="68478" y1="81618" x2="66153" y2="82595"/>
                        <a14:foregroundMark x1="47144" y1="35103" x2="63598" y2="27729"/>
                        <a14:foregroundMark x1="63598" y1="27729" x2="57460" y2="37660"/>
                        <a14:foregroundMark x1="57460" y1="37660" x2="47229" y2="34120"/>
                        <a14:foregroundMark x1="47229" y1="34120" x2="52430" y2="23992"/>
                        <a14:foregroundMark x1="52430" y1="23992" x2="64024" y2="26844"/>
                        <a14:foregroundMark x1="64024" y1="26844" x2="58397" y2="36873"/>
                        <a14:foregroundMark x1="58397" y1="36873" x2="46206" y2="34513"/>
                        <a14:foregroundMark x1="46206" y1="34513" x2="46036" y2="34022"/>
                        <a14:foregroundMark x1="43990" y1="33530" x2="63598" y2="31170"/>
                        <a14:foregroundMark x1="63598" y1="31170" x2="63598" y2="31170"/>
                        <a14:foregroundMark x1="43308" y1="31957" x2="49361" y2="22517"/>
                        <a14:foregroundMark x1="49361" y1="22517" x2="64706" y2="31760"/>
                        <a14:foregroundMark x1="53367" y1="20157" x2="62319" y2="23992"/>
                        <a14:backgroundMark x1="77959" y1="38821" x2="69777" y2="16882"/>
                        <a14:backgroundMark x1="69777" y1="16882" x2="61021" y2="11824"/>
                        <a14:backgroundMark x1="61021" y1="11824" x2="50785" y2="11266"/>
                        <a14:backgroundMark x1="50785" y1="11266" x2="40550" y2="16080"/>
                        <a14:backgroundMark x1="40550" y1="16080" x2="34964" y2="25916"/>
                        <a14:backgroundMark x1="34964" y1="25916" x2="33514" y2="31775"/>
                        <a14:backgroundMark x1="32488" y1="40042" x2="32488" y2="40042"/>
                        <a14:backgroundMark x1="32488" y1="39798" x2="32699" y2="390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483779" y="4498962"/>
            <a:ext cx="2514641" cy="2177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355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514;p16" descr="clipart resolution 1903*3289 - marcus rashford 2016 PNG image with ...">
            <a:extLst>
              <a:ext uri="{FF2B5EF4-FFF2-40B4-BE49-F238E27FC236}">
                <a16:creationId xmlns:a16="http://schemas.microsoft.com/office/drawing/2014/main" id="{7820E4CB-ADEA-4E7B-BF1D-B1592FB66543}"/>
              </a:ext>
            </a:extLst>
          </p:cNvPr>
          <p:cNvPicPr preferRelativeResize="0"/>
          <p:nvPr/>
        </p:nvPicPr>
        <p:blipFill rotWithShape="1">
          <a:blip r:embed="rId3" cstate="screen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858" r="-1"/>
          <a:stretch/>
        </p:blipFill>
        <p:spPr>
          <a:xfrm>
            <a:off x="197391" y="919541"/>
            <a:ext cx="4401696" cy="568814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: Rounded Corners 33">
            <a:extLst>
              <a:ext uri="{FF2B5EF4-FFF2-40B4-BE49-F238E27FC236}">
                <a16:creationId xmlns:a16="http://schemas.microsoft.com/office/drawing/2014/main" id="{B280C55B-7968-49D3-AFD9-CB0B9252E848}"/>
              </a:ext>
            </a:extLst>
          </p:cNvPr>
          <p:cNvSpPr/>
          <p:nvPr/>
        </p:nvSpPr>
        <p:spPr>
          <a:xfrm>
            <a:off x="3586645" y="2120664"/>
            <a:ext cx="5087905" cy="1892855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A few weeks ago, footballer Marcus Rashford wrote a letter to the government and asked them to </a:t>
            </a:r>
            <a:r>
              <a:rPr lang="en-US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continue giving children free school meals over summer </a:t>
            </a:r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as some families might need more help because of</a:t>
            </a:r>
            <a:r>
              <a:rPr lang="en-US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 Coronavirus</a:t>
            </a:r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</p:txBody>
      </p:sp>
      <p:sp>
        <p:nvSpPr>
          <p:cNvPr id="8" name="Rectangle: Rounded Corners 33">
            <a:extLst>
              <a:ext uri="{FF2B5EF4-FFF2-40B4-BE49-F238E27FC236}">
                <a16:creationId xmlns:a16="http://schemas.microsoft.com/office/drawing/2014/main" id="{906B3DA4-7132-40DC-BF92-79FA6C3D3B96}"/>
              </a:ext>
            </a:extLst>
          </p:cNvPr>
          <p:cNvSpPr/>
          <p:nvPr/>
        </p:nvSpPr>
        <p:spPr>
          <a:xfrm>
            <a:off x="3586645" y="4175987"/>
            <a:ext cx="5087905" cy="1090985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Boris Johnson said he would! He told Marcus that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he was able to understand the situation much better because of Marcus’ letter.</a:t>
            </a:r>
            <a:endParaRPr lang="en-GB" dirty="0">
              <a:solidFill>
                <a:schemeClr val="tx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6DD50F7-4E47-4064-9E5E-048269C2A9AA}"/>
              </a:ext>
            </a:extLst>
          </p:cNvPr>
          <p:cNvSpPr txBox="1">
            <a:spLocks/>
          </p:cNvSpPr>
          <p:nvPr/>
        </p:nvSpPr>
        <p:spPr>
          <a:xfrm>
            <a:off x="890649" y="274638"/>
            <a:ext cx="6953940" cy="76915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/>
              <a:t>The celebrity impact 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6237A9-A6F8-4EF5-AB80-6A5567D491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259" y="237703"/>
            <a:ext cx="654377" cy="980728"/>
          </a:xfrm>
          <a:prstGeom prst="rect">
            <a:avLst/>
          </a:prstGeom>
        </p:spPr>
      </p:pic>
      <p:sp>
        <p:nvSpPr>
          <p:cNvPr id="12" name="Rectangle: Rounded Corners 27">
            <a:extLst>
              <a:ext uri="{FF2B5EF4-FFF2-40B4-BE49-F238E27FC236}">
                <a16:creationId xmlns:a16="http://schemas.microsoft.com/office/drawing/2014/main" id="{3245554F-58CE-47E8-8963-15FC78D395AE}"/>
              </a:ext>
            </a:extLst>
          </p:cNvPr>
          <p:cNvSpPr/>
          <p:nvPr/>
        </p:nvSpPr>
        <p:spPr>
          <a:xfrm>
            <a:off x="3586644" y="1189038"/>
            <a:ext cx="5087905" cy="769158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During school time, the government provides </a:t>
            </a:r>
            <a:r>
              <a:rPr lang="en-US" b="1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free school meals to children who need it</a:t>
            </a:r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</p:txBody>
      </p:sp>
      <p:sp>
        <p:nvSpPr>
          <p:cNvPr id="14" name="Cloud 13">
            <a:extLst>
              <a:ext uri="{FF2B5EF4-FFF2-40B4-BE49-F238E27FC236}">
                <a16:creationId xmlns:a16="http://schemas.microsoft.com/office/drawing/2014/main" id="{13B7714D-4F92-422A-AB65-51B96541CD52}"/>
              </a:ext>
            </a:extLst>
          </p:cNvPr>
          <p:cNvSpPr/>
          <p:nvPr/>
        </p:nvSpPr>
        <p:spPr>
          <a:xfrm>
            <a:off x="2861187" y="5429439"/>
            <a:ext cx="5978261" cy="1090985"/>
          </a:xfrm>
          <a:prstGeom prst="cloud">
            <a:avLst/>
          </a:prstGeom>
          <a:solidFill>
            <a:srgbClr val="FFB1B6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think we needed Marcus Rashford to cause this change?</a:t>
            </a:r>
          </a:p>
        </p:txBody>
      </p:sp>
      <p:pic>
        <p:nvPicPr>
          <p:cNvPr id="1026" name="Picture 2" descr="Tableware icon">
            <a:extLst>
              <a:ext uri="{FF2B5EF4-FFF2-40B4-BE49-F238E27FC236}">
                <a16:creationId xmlns:a16="http://schemas.microsoft.com/office/drawing/2014/main" id="{2909866B-91DD-4A35-B204-1A99ADEB7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66202" y="19233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2023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496;p14" descr="Greta Thunberg: How one teenager became the voice of the planet ...">
            <a:extLst>
              <a:ext uri="{FF2B5EF4-FFF2-40B4-BE49-F238E27FC236}">
                <a16:creationId xmlns:a16="http://schemas.microsoft.com/office/drawing/2014/main" id="{A32CD795-6E1B-440D-8AAC-5CDB660AFF04}"/>
              </a:ext>
            </a:extLst>
          </p:cNvPr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93036" y="708739"/>
            <a:ext cx="6327133" cy="426825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Shape 114">
            <a:extLst>
              <a:ext uri="{FF2B5EF4-FFF2-40B4-BE49-F238E27FC236}">
                <a16:creationId xmlns:a16="http://schemas.microsoft.com/office/drawing/2014/main" id="{8806C1FF-7E28-42E7-9523-CB2C7C9A51A9}"/>
              </a:ext>
            </a:extLst>
          </p:cNvPr>
          <p:cNvSpPr/>
          <p:nvPr/>
        </p:nvSpPr>
        <p:spPr>
          <a:xfrm>
            <a:off x="768895" y="172872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en-GB" sz="2800" b="1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15" name="Shape 114">
            <a:extLst>
              <a:ext uri="{FF2B5EF4-FFF2-40B4-BE49-F238E27FC236}">
                <a16:creationId xmlns:a16="http://schemas.microsoft.com/office/drawing/2014/main" id="{AC98DBA0-58D7-423A-A505-78A2F55BBA58}"/>
              </a:ext>
            </a:extLst>
          </p:cNvPr>
          <p:cNvSpPr/>
          <p:nvPr/>
        </p:nvSpPr>
        <p:spPr>
          <a:xfrm>
            <a:off x="796574" y="181055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en-GB" sz="2800" b="1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A17F5E-0205-4EED-AFDC-EEBF9A1C307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4D39B7B-6C18-4DED-A95B-4324F1397911}"/>
              </a:ext>
            </a:extLst>
          </p:cNvPr>
          <p:cNvSpPr/>
          <p:nvPr/>
        </p:nvSpPr>
        <p:spPr>
          <a:xfrm>
            <a:off x="4041058" y="1232274"/>
            <a:ext cx="4619603" cy="1223445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In the last few year, there have been many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protests to raise awareness about the issue of climate change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807C937-A275-4AA8-B2E8-016D08CF3264}"/>
              </a:ext>
            </a:extLst>
          </p:cNvPr>
          <p:cNvSpPr/>
          <p:nvPr/>
        </p:nvSpPr>
        <p:spPr>
          <a:xfrm>
            <a:off x="4168877" y="2729131"/>
            <a:ext cx="4491784" cy="1330388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Greta Thunberg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stopped going to school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 to protest climate change and her protests soon got lots of attention!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9B6F41B-607F-43F3-8945-48ECCCF8D7D7}"/>
              </a:ext>
            </a:extLst>
          </p:cNvPr>
          <p:cNvSpPr/>
          <p:nvPr/>
        </p:nvSpPr>
        <p:spPr>
          <a:xfrm>
            <a:off x="4836498" y="4308736"/>
            <a:ext cx="3856295" cy="1316990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Lots of celebrities said they really admired her actions, but she told them that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celebrities must act too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20" name="Cloud 19">
            <a:extLst>
              <a:ext uri="{FF2B5EF4-FFF2-40B4-BE49-F238E27FC236}">
                <a16:creationId xmlns:a16="http://schemas.microsoft.com/office/drawing/2014/main" id="{7963216C-D4C3-4DBB-A607-048113691E66}"/>
              </a:ext>
            </a:extLst>
          </p:cNvPr>
          <p:cNvSpPr/>
          <p:nvPr/>
        </p:nvSpPr>
        <p:spPr>
          <a:xfrm>
            <a:off x="354076" y="4850371"/>
            <a:ext cx="4217924" cy="1608895"/>
          </a:xfrm>
          <a:prstGeom prst="cloud">
            <a:avLst/>
          </a:prstGeom>
          <a:solidFill>
            <a:srgbClr val="FFB1B6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think we need celebrities to help fight climate change?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8EDC92D-7B45-4D22-934D-0FACB9A23998}"/>
              </a:ext>
            </a:extLst>
          </p:cNvPr>
          <p:cNvSpPr txBox="1">
            <a:spLocks/>
          </p:cNvSpPr>
          <p:nvPr/>
        </p:nvSpPr>
        <p:spPr>
          <a:xfrm>
            <a:off x="1005839" y="263174"/>
            <a:ext cx="8014233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cs typeface="Century Gothic"/>
              </a:rPr>
              <a:t>Do we need their help?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2BF655D-7ABE-4AEB-8CC7-BB073B6EB62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14" y="263174"/>
            <a:ext cx="993753" cy="956220"/>
          </a:xfrm>
          <a:prstGeom prst="rect">
            <a:avLst/>
          </a:prstGeom>
        </p:spPr>
      </p:pic>
      <p:pic>
        <p:nvPicPr>
          <p:cNvPr id="2050" name="Picture 2" descr="Nature Care icon">
            <a:extLst>
              <a:ext uri="{FF2B5EF4-FFF2-40B4-BE49-F238E27FC236}">
                <a16:creationId xmlns:a16="http://schemas.microsoft.com/office/drawing/2014/main" id="{114BEAF0-7DC9-44D9-9D8A-6C9C3ED37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0240" y="25257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919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aptain Tom Moore's NHS charity single will be beaten to No1 by ...">
            <a:extLst>
              <a:ext uri="{FF2B5EF4-FFF2-40B4-BE49-F238E27FC236}">
                <a16:creationId xmlns:a16="http://schemas.microsoft.com/office/drawing/2014/main" id="{75BB0925-8B8C-418D-A96F-42669EAEA6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70" b="100000" l="9994" r="89976">
                        <a14:foregroundMark x1="64040" y1="47576" x2="74396" y2="48832"/>
                        <a14:foregroundMark x1="74396" y1="48832" x2="82579" y2="55110"/>
                        <a14:foregroundMark x1="82579" y1="55110" x2="84058" y2="90652"/>
                        <a14:foregroundMark x1="84058" y1="90652" x2="74607" y2="99860"/>
                        <a14:foregroundMark x1="74607" y1="99860" x2="59028" y2="99860"/>
                        <a14:foregroundMark x1="59028" y1="99860" x2="32609" y2="95640"/>
                        <a14:foregroundMark x1="32609" y1="95640" x2="33514" y2="65609"/>
                        <a14:foregroundMark x1="33514" y1="65609" x2="27415" y2="54656"/>
                        <a14:foregroundMark x1="27415" y1="54656" x2="17271" y2="50471"/>
                        <a14:foregroundMark x1="17271" y1="50471" x2="13345" y2="39623"/>
                        <a14:foregroundMark x1="13345" y1="39623" x2="22252" y2="32787"/>
                        <a14:foregroundMark x1="22252" y1="32787" x2="27325" y2="42762"/>
                        <a14:foregroundMark x1="32639" y1="40042" x2="36715" y2="37949"/>
                        <a14:foregroundMark x1="27325" y1="42762" x2="32639" y2="40042"/>
                        <a14:foregroundMark x1="36715" y1="37949" x2="52295" y2="58947"/>
                        <a14:foregroundMark x1="52295" y1="58947" x2="62591" y2="52529"/>
                        <a14:foregroundMark x1="62591" y1="52529" x2="70864" y2="58807"/>
                        <a14:foregroundMark x1="70864" y1="58807" x2="71075" y2="71852"/>
                        <a14:foregroundMark x1="71075" y1="71852" x2="60447" y2="81165"/>
                        <a14:foregroundMark x1="60447" y1="81165" x2="59330" y2="62295"/>
                        <a14:foregroundMark x1="59330" y1="62295" x2="76057" y2="65469"/>
                        <a14:foregroundMark x1="76057" y1="65469" x2="67754" y2="88769"/>
                        <a14:foregroundMark x1="67754" y1="88769" x2="48943" y2="75933"/>
                        <a14:foregroundMark x1="48943" y1="75933" x2="39644" y2="55110"/>
                        <a14:foregroundMark x1="39644" y1="55110" x2="49909" y2="69271"/>
                        <a14:foregroundMark x1="49909" y1="69271" x2="45773" y2="79665"/>
                        <a14:foregroundMark x1="45773" y1="79665" x2="40097" y2="48343"/>
                        <a14:foregroundMark x1="40097" y1="48343" x2="27597" y2="46704"/>
                        <a14:foregroundMark x1="27597" y1="46704" x2="18841" y2="38333"/>
                        <a14:foregroundMark x1="18841" y1="38333" x2="20713" y2="10080"/>
                        <a14:foregroundMark x1="20713" y1="10080" x2="11292" y2="7185"/>
                        <a14:foregroundMark x1="11292" y1="7185" x2="11202" y2="7185"/>
                        <a14:foregroundMark x1="15640" y1="35403" x2="17331" y2="32473"/>
                        <a14:foregroundMark x1="42150" y1="78200" x2="37742" y2="90862"/>
                        <a14:foregroundMark x1="37742" y1="90862" x2="37742" y2="90862"/>
                        <a14:foregroundMark x1="70592" y1="68713" x2="63225" y2="68957"/>
                        <a14:foregroundMark x1="65942" y1="73596" x2="78835" y2="92606"/>
                        <a14:foregroundMark x1="78835" y1="92606" x2="80797" y2="78444"/>
                        <a14:foregroundMark x1="80797" y1="78444" x2="61413" y2="94105"/>
                        <a14:foregroundMark x1="61413" y1="94105" x2="54318" y2="84339"/>
                        <a14:foregroundMark x1="54318" y1="84339" x2="44022" y2="84130"/>
                        <a14:foregroundMark x1="44022" y1="84130" x2="34632" y2="90373"/>
                        <a14:foregroundMark x1="34601" y1="90373" x2="32820" y2="99965"/>
                        <a14:foregroundMark x1="19414" y1="1604" x2="21528" y2="4046"/>
                        <a14:foregroundMark x1="15640" y1="2337" x2="17512" y2="4534"/>
                        <a14:foregroundMark x1="79197" y1="98640" x2="79197" y2="98640"/>
                        <a14:foregroundMark x1="68056" y1="81374" x2="69112" y2="82107"/>
                        <a14:foregroundMark x1="68478" y1="81618" x2="66153" y2="82595"/>
                        <a14:foregroundMark x1="47144" y1="35103" x2="63598" y2="27729"/>
                        <a14:foregroundMark x1="63598" y1="27729" x2="57460" y2="37660"/>
                        <a14:foregroundMark x1="57460" y1="37660" x2="47229" y2="34120"/>
                        <a14:foregroundMark x1="47229" y1="34120" x2="52430" y2="23992"/>
                        <a14:foregroundMark x1="52430" y1="23992" x2="64024" y2="26844"/>
                        <a14:foregroundMark x1="64024" y1="26844" x2="58397" y2="36873"/>
                        <a14:foregroundMark x1="58397" y1="36873" x2="46206" y2="34513"/>
                        <a14:foregroundMark x1="46206" y1="34513" x2="46036" y2="34022"/>
                        <a14:foregroundMark x1="43990" y1="33530" x2="63598" y2="31170"/>
                        <a14:foregroundMark x1="63598" y1="31170" x2="63598" y2="31170"/>
                        <a14:foregroundMark x1="43308" y1="31957" x2="49361" y2="22517"/>
                        <a14:foregroundMark x1="49361" y1="22517" x2="64706" y2="31760"/>
                        <a14:foregroundMark x1="53367" y1="20157" x2="62319" y2="23992"/>
                        <a14:backgroundMark x1="77959" y1="38821" x2="69777" y2="16882"/>
                        <a14:backgroundMark x1="69777" y1="16882" x2="61021" y2="11824"/>
                        <a14:backgroundMark x1="61021" y1="11824" x2="50785" y2="11266"/>
                        <a14:backgroundMark x1="50785" y1="11266" x2="40550" y2="16080"/>
                        <a14:backgroundMark x1="40550" y1="16080" x2="34964" y2="25916"/>
                        <a14:backgroundMark x1="34964" y1="25916" x2="33514" y2="31775"/>
                        <a14:backgroundMark x1="32488" y1="40042" x2="32488" y2="40042"/>
                        <a14:backgroundMark x1="32488" y1="39798" x2="32699" y2="390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-122463" y="938185"/>
            <a:ext cx="4701097" cy="406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hape 114">
            <a:extLst>
              <a:ext uri="{FF2B5EF4-FFF2-40B4-BE49-F238E27FC236}">
                <a16:creationId xmlns:a16="http://schemas.microsoft.com/office/drawing/2014/main" id="{8806C1FF-7E28-42E7-9523-CB2C7C9A51A9}"/>
              </a:ext>
            </a:extLst>
          </p:cNvPr>
          <p:cNvSpPr/>
          <p:nvPr/>
        </p:nvSpPr>
        <p:spPr>
          <a:xfrm>
            <a:off x="768895" y="172872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en-GB" sz="2800" b="1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15" name="Shape 114">
            <a:extLst>
              <a:ext uri="{FF2B5EF4-FFF2-40B4-BE49-F238E27FC236}">
                <a16:creationId xmlns:a16="http://schemas.microsoft.com/office/drawing/2014/main" id="{AC98DBA0-58D7-423A-A505-78A2F55BBA58}"/>
              </a:ext>
            </a:extLst>
          </p:cNvPr>
          <p:cNvSpPr/>
          <p:nvPr/>
        </p:nvSpPr>
        <p:spPr>
          <a:xfrm>
            <a:off x="796574" y="181055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en-GB" sz="2800" b="1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A17F5E-0205-4EED-AFDC-EEBF9A1C307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ABC6DAB-D779-4071-AAE4-470BA20C0140}"/>
              </a:ext>
            </a:extLst>
          </p:cNvPr>
          <p:cNvSpPr/>
          <p:nvPr/>
        </p:nvSpPr>
        <p:spPr>
          <a:xfrm>
            <a:off x="4230814" y="1232895"/>
            <a:ext cx="4686497" cy="1849222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Captain Tom Moore set out to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walk 100 laps of his garden before his 100</a:t>
            </a:r>
            <a:r>
              <a:rPr lang="en-GB" b="1" baseline="30000" dirty="0">
                <a:solidFill>
                  <a:schemeClr val="tx1"/>
                </a:solidFill>
                <a:latin typeface="Century Gothic" panose="020B0502020202020204" pitchFamily="34" charset="0"/>
              </a:rPr>
              <a:t>th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Birthday to raise £1000 for NHS Charities Together. He ended up getting lots of attention and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raised almost £33 million! 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A2EA67A-376E-4F39-9CD3-A184EE86C8AF}"/>
              </a:ext>
            </a:extLst>
          </p:cNvPr>
          <p:cNvSpPr/>
          <p:nvPr/>
        </p:nvSpPr>
        <p:spPr>
          <a:xfrm>
            <a:off x="4230814" y="3315289"/>
            <a:ext cx="4686496" cy="1495806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Lots of celebrities 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shared their support for Captain Tom and presenter Piers Morgan promised to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donate £10,000 of his own money to his cause!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CBEF8B3E-DFAE-4878-8601-54A27F336529}"/>
              </a:ext>
            </a:extLst>
          </p:cNvPr>
          <p:cNvSpPr txBox="1">
            <a:spLocks/>
          </p:cNvSpPr>
          <p:nvPr/>
        </p:nvSpPr>
        <p:spPr>
          <a:xfrm>
            <a:off x="1005839" y="263174"/>
            <a:ext cx="8014233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Do we need their help?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247A3C5-547C-491C-AA70-40E44E95A12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14" y="263174"/>
            <a:ext cx="993753" cy="956220"/>
          </a:xfrm>
          <a:prstGeom prst="rect">
            <a:avLst/>
          </a:prstGeom>
        </p:spPr>
      </p:pic>
      <p:sp>
        <p:nvSpPr>
          <p:cNvPr id="18" name="Cloud 17">
            <a:extLst>
              <a:ext uri="{FF2B5EF4-FFF2-40B4-BE49-F238E27FC236}">
                <a16:creationId xmlns:a16="http://schemas.microsoft.com/office/drawing/2014/main" id="{8B9A28E2-4EE0-442D-BB62-94BBF4D6DDF8}"/>
              </a:ext>
            </a:extLst>
          </p:cNvPr>
          <p:cNvSpPr/>
          <p:nvPr/>
        </p:nvSpPr>
        <p:spPr>
          <a:xfrm>
            <a:off x="495416" y="5044267"/>
            <a:ext cx="8306061" cy="1386348"/>
          </a:xfrm>
          <a:prstGeom prst="cloud">
            <a:avLst/>
          </a:prstGeom>
          <a:solidFill>
            <a:srgbClr val="FFB1B6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think we need celebrities to get us to support Captain Tom and the NHS?</a:t>
            </a:r>
          </a:p>
        </p:txBody>
      </p:sp>
      <p:pic>
        <p:nvPicPr>
          <p:cNvPr id="3074" name="Picture 2" descr="Doctor Male icon">
            <a:extLst>
              <a:ext uri="{FF2B5EF4-FFF2-40B4-BE49-F238E27FC236}">
                <a16:creationId xmlns:a16="http://schemas.microsoft.com/office/drawing/2014/main" id="{9F0971C0-DF0A-4C78-AD17-D5A1BF705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9557" y="22341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366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114">
            <a:extLst>
              <a:ext uri="{FF2B5EF4-FFF2-40B4-BE49-F238E27FC236}">
                <a16:creationId xmlns:a16="http://schemas.microsoft.com/office/drawing/2014/main" id="{8806C1FF-7E28-42E7-9523-CB2C7C9A51A9}"/>
              </a:ext>
            </a:extLst>
          </p:cNvPr>
          <p:cNvSpPr/>
          <p:nvPr/>
        </p:nvSpPr>
        <p:spPr>
          <a:xfrm>
            <a:off x="768895" y="172872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en-GB" sz="2800" b="1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15" name="Shape 114">
            <a:extLst>
              <a:ext uri="{FF2B5EF4-FFF2-40B4-BE49-F238E27FC236}">
                <a16:creationId xmlns:a16="http://schemas.microsoft.com/office/drawing/2014/main" id="{AC98DBA0-58D7-423A-A505-78A2F55BBA58}"/>
              </a:ext>
            </a:extLst>
          </p:cNvPr>
          <p:cNvSpPr/>
          <p:nvPr/>
        </p:nvSpPr>
        <p:spPr>
          <a:xfrm>
            <a:off x="796574" y="181055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en-GB" sz="2800" b="1">
              <a:solidFill>
                <a:schemeClr val="tx1"/>
              </a:solidFill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A17F5E-0205-4EED-AFDC-EEBF9A1C30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00BB785-95DA-44E5-B43F-3AC658CBD77F}"/>
              </a:ext>
            </a:extLst>
          </p:cNvPr>
          <p:cNvSpPr/>
          <p:nvPr/>
        </p:nvSpPr>
        <p:spPr>
          <a:xfrm>
            <a:off x="4847303" y="3111136"/>
            <a:ext cx="4015454" cy="1653001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Will, Kate and Harry of the Royal family 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have also helped by starting their own mental health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charity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 and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doing assemblies 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for schools about mental health.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E1A94D3-1BE3-43F3-BDA4-DA26A8B5663D}"/>
              </a:ext>
            </a:extLst>
          </p:cNvPr>
          <p:cNvSpPr/>
          <p:nvPr/>
        </p:nvSpPr>
        <p:spPr>
          <a:xfrm>
            <a:off x="4829540" y="1267363"/>
            <a:ext cx="4015453" cy="1653001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Right now, there are lots of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campaigns, special days and lessons in school 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to make sure we’re looking after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our mental health.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EF425447-56F3-41D0-B495-D2493DC5D1E1}"/>
              </a:ext>
            </a:extLst>
          </p:cNvPr>
          <p:cNvSpPr txBox="1">
            <a:spLocks/>
          </p:cNvSpPr>
          <p:nvPr/>
        </p:nvSpPr>
        <p:spPr>
          <a:xfrm>
            <a:off x="1005839" y="263174"/>
            <a:ext cx="8014233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Do we need their help?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DC28424-2967-46EB-B20C-E50CB020326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14" y="263174"/>
            <a:ext cx="993753" cy="956220"/>
          </a:xfrm>
          <a:prstGeom prst="rect">
            <a:avLst/>
          </a:prstGeom>
        </p:spPr>
      </p:pic>
      <p:sp>
        <p:nvSpPr>
          <p:cNvPr id="17" name="Cloud 16">
            <a:extLst>
              <a:ext uri="{FF2B5EF4-FFF2-40B4-BE49-F238E27FC236}">
                <a16:creationId xmlns:a16="http://schemas.microsoft.com/office/drawing/2014/main" id="{2D734AB6-C1AB-4C26-B263-CA6251C6DC81}"/>
              </a:ext>
            </a:extLst>
          </p:cNvPr>
          <p:cNvSpPr/>
          <p:nvPr/>
        </p:nvSpPr>
        <p:spPr>
          <a:xfrm>
            <a:off x="311382" y="5088776"/>
            <a:ext cx="6895663" cy="1251772"/>
          </a:xfrm>
          <a:prstGeom prst="cloud">
            <a:avLst/>
          </a:prstGeom>
          <a:solidFill>
            <a:srgbClr val="FFB1B6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think we need the Royal family to help us talk about mental health?</a:t>
            </a:r>
          </a:p>
        </p:txBody>
      </p:sp>
      <p:pic>
        <p:nvPicPr>
          <p:cNvPr id="1026" name="Picture 2" descr="Heads Together | Join the conversation | Mental Health">
            <a:extLst>
              <a:ext uri="{FF2B5EF4-FFF2-40B4-BE49-F238E27FC236}">
                <a16:creationId xmlns:a16="http://schemas.microsoft.com/office/drawing/2014/main" id="{B1B4B563-2C25-4120-8277-8EE4BF88E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26982" y="5038291"/>
            <a:ext cx="1216749" cy="147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illiam, Kate &amp; Harry to attend London Marathon – Kate Middleton ...">
            <a:extLst>
              <a:ext uri="{FF2B5EF4-FFF2-40B4-BE49-F238E27FC236}">
                <a16:creationId xmlns:a16="http://schemas.microsoft.com/office/drawing/2014/main" id="{5C3F26A9-FF59-43F7-984C-EA15815655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471" b="99706" l="1809" r="96124">
                        <a14:foregroundMark x1="66150" y1="10588" x2="75194" y2="18824"/>
                        <a14:foregroundMark x1="75194" y1="18824" x2="80103" y2="36765"/>
                        <a14:foregroundMark x1="80103" y1="36765" x2="88372" y2="45000"/>
                        <a14:foregroundMark x1="88372" y1="45000" x2="75711" y2="48529"/>
                        <a14:foregroundMark x1="75711" y1="48529" x2="89147" y2="61765"/>
                        <a14:foregroundMark x1="89147" y1="61765" x2="79587" y2="70000"/>
                        <a14:foregroundMark x1="79587" y1="70000" x2="91731" y2="81765"/>
                        <a14:foregroundMark x1="91731" y1="81765" x2="67959" y2="97353"/>
                        <a14:foregroundMark x1="22481" y1="65294" x2="17571" y2="85294"/>
                        <a14:foregroundMark x1="17571" y1="85294" x2="29199" y2="90588"/>
                        <a14:foregroundMark x1="29199" y1="90588" x2="27649" y2="78824"/>
                        <a14:foregroundMark x1="27649" y1="78824" x2="18863" y2="66471"/>
                        <a14:foregroundMark x1="18863" y1="66471" x2="16279" y2="54412"/>
                        <a14:foregroundMark x1="16279" y1="54412" x2="19897" y2="40882"/>
                        <a14:foregroundMark x1="19897" y1="40882" x2="34109" y2="45294"/>
                        <a14:foregroundMark x1="34109" y1="45294" x2="24031" y2="36765"/>
                        <a14:foregroundMark x1="24031" y1="36765" x2="14212" y2="32941"/>
                        <a14:foregroundMark x1="14212" y1="32941" x2="13953" y2="45882"/>
                        <a14:foregroundMark x1="13953" y1="45882" x2="6977" y2="65000"/>
                        <a14:foregroundMark x1="6977" y1="65000" x2="9302" y2="74412"/>
                        <a14:foregroundMark x1="42894" y1="54706" x2="57881" y2="55882"/>
                        <a14:foregroundMark x1="57881" y1="55882" x2="48320" y2="61471"/>
                        <a14:foregroundMark x1="48320" y1="61471" x2="51163" y2="74706"/>
                        <a14:foregroundMark x1="51163" y1="74706" x2="59948" y2="86471"/>
                        <a14:foregroundMark x1="59948" y1="86471" x2="49096" y2="93529"/>
                        <a14:foregroundMark x1="49096" y1="93529" x2="59690" y2="94118"/>
                        <a14:foregroundMark x1="59690" y1="94118" x2="49354" y2="93824"/>
                        <a14:foregroundMark x1="49354" y1="93824" x2="42377" y2="86176"/>
                        <a14:foregroundMark x1="13437" y1="83235" x2="17054" y2="94706"/>
                        <a14:foregroundMark x1="17054" y1="94706" x2="28941" y2="93529"/>
                        <a14:foregroundMark x1="28941" y1="93529" x2="18088" y2="90882"/>
                        <a14:foregroundMark x1="18088" y1="90882" x2="14987" y2="91765"/>
                        <a14:foregroundMark x1="63566" y1="34412" x2="71835" y2="43235"/>
                        <a14:foregroundMark x1="71835" y1="43235" x2="74419" y2="54706"/>
                        <a14:foregroundMark x1="74419" y1="54706" x2="73385" y2="67059"/>
                        <a14:foregroundMark x1="73385" y1="67059" x2="77261" y2="79706"/>
                        <a14:foregroundMark x1="77261" y1="79706" x2="88630" y2="82353"/>
                        <a14:foregroundMark x1="88630" y1="82353" x2="91990" y2="94706"/>
                        <a14:foregroundMark x1="91990" y1="94706" x2="96382" y2="82059"/>
                        <a14:foregroundMark x1="96382" y1="82059" x2="91731" y2="39706"/>
                        <a14:foregroundMark x1="91731" y1="39706" x2="88630" y2="33824"/>
                        <a14:foregroundMark x1="64341" y1="13235" x2="74935" y2="10882"/>
                        <a14:foregroundMark x1="74935" y1="10882" x2="64858" y2="8529"/>
                        <a14:foregroundMark x1="64858" y1="8529" x2="62274" y2="13824"/>
                        <a14:foregroundMark x1="45220" y1="20588" x2="55556" y2="20588"/>
                        <a14:foregroundMark x1="55556" y1="20588" x2="45736" y2="18529"/>
                        <a14:foregroundMark x1="26357" y1="6471" x2="24289" y2="8529"/>
                        <a14:foregroundMark x1="43411" y1="87059" x2="44703" y2="57059"/>
                        <a14:foregroundMark x1="44703" y1="57059" x2="49354" y2="87059"/>
                        <a14:foregroundMark x1="49354" y1="87059" x2="53230" y2="73235"/>
                        <a14:foregroundMark x1="53230" y1="73235" x2="60465" y2="82647"/>
                        <a14:foregroundMark x1="60465" y1="82647" x2="60465" y2="85294"/>
                        <a14:foregroundMark x1="5426" y1="40294" x2="2326" y2="65294"/>
                        <a14:foregroundMark x1="2326" y1="65294" x2="6718" y2="76471"/>
                        <a14:foregroundMark x1="6718" y1="76471" x2="10336" y2="77941"/>
                        <a14:foregroundMark x1="42636" y1="87647" x2="40310" y2="99412"/>
                        <a14:foregroundMark x1="46770" y1="90294" x2="40310" y2="99412"/>
                        <a14:foregroundMark x1="47028" y1="90294" x2="46253" y2="88529"/>
                        <a14:backgroundMark x1="42119" y1="22647" x2="35401" y2="22647"/>
                        <a14:backgroundMark x1="35659" y1="22647" x2="41602" y2="21176"/>
                        <a14:backgroundMark x1="36434" y1="25294" x2="41860" y2="273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5818" y="960345"/>
            <a:ext cx="4463834" cy="392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Brainstorm Skill icon">
            <a:extLst>
              <a:ext uri="{FF2B5EF4-FFF2-40B4-BE49-F238E27FC236}">
                <a16:creationId xmlns:a16="http://schemas.microsoft.com/office/drawing/2014/main" id="{2F547934-BF8D-43D9-9D64-8E3E8E42AB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6325" y="22341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7370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lipart resolution 1903*3289 - marcus rashford 2016 PNG image with ...">
            <a:extLst>
              <a:ext uri="{FF2B5EF4-FFF2-40B4-BE49-F238E27FC236}">
                <a16:creationId xmlns:a16="http://schemas.microsoft.com/office/drawing/2014/main" id="{E02E9481-0592-4DB7-BA4B-62D2A489B5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 bwMode="auto">
          <a:xfrm>
            <a:off x="7108271" y="423143"/>
            <a:ext cx="1228485" cy="158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Image result for finish sign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39817" y="4985649"/>
            <a:ext cx="1228485" cy="121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Freeform: Shape 9"/>
          <p:cNvSpPr/>
          <p:nvPr/>
        </p:nvSpPr>
        <p:spPr>
          <a:xfrm>
            <a:off x="880700" y="1772816"/>
            <a:ext cx="7581822" cy="4000976"/>
          </a:xfrm>
          <a:custGeom>
            <a:avLst/>
            <a:gdLst>
              <a:gd name="connsiteX0" fmla="*/ 0 w 7263928"/>
              <a:gd name="connsiteY0" fmla="*/ 75127 h 3582415"/>
              <a:gd name="connsiteX1" fmla="*/ 6150280 w 7263928"/>
              <a:gd name="connsiteY1" fmla="*/ 100179 h 3582415"/>
              <a:gd name="connsiteX2" fmla="*/ 6770318 w 7263928"/>
              <a:gd name="connsiteY2" fmla="*/ 1052157 h 3582415"/>
              <a:gd name="connsiteX3" fmla="*/ 795403 w 7263928"/>
              <a:gd name="connsiteY3" fmla="*/ 1803719 h 3582415"/>
              <a:gd name="connsiteX4" fmla="*/ 989557 w 7263928"/>
              <a:gd name="connsiteY4" fmla="*/ 3075110 h 3582415"/>
              <a:gd name="connsiteX5" fmla="*/ 6657584 w 7263928"/>
              <a:gd name="connsiteY5" fmla="*/ 3582415 h 3582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63928" h="3582415">
                <a:moveTo>
                  <a:pt x="0" y="75127"/>
                </a:moveTo>
                <a:cubicBezTo>
                  <a:pt x="2510947" y="6234"/>
                  <a:pt x="5021894" y="-62659"/>
                  <a:pt x="6150280" y="100179"/>
                </a:cubicBezTo>
                <a:cubicBezTo>
                  <a:pt x="7278666" y="263017"/>
                  <a:pt x="7662797" y="768234"/>
                  <a:pt x="6770318" y="1052157"/>
                </a:cubicBezTo>
                <a:cubicBezTo>
                  <a:pt x="5877839" y="1336080"/>
                  <a:pt x="1758863" y="1466560"/>
                  <a:pt x="795403" y="1803719"/>
                </a:cubicBezTo>
                <a:cubicBezTo>
                  <a:pt x="-168057" y="2140878"/>
                  <a:pt x="12527" y="2778661"/>
                  <a:pt x="989557" y="3075110"/>
                </a:cubicBezTo>
                <a:cubicBezTo>
                  <a:pt x="1966587" y="3371559"/>
                  <a:pt x="4312085" y="3476987"/>
                  <a:pt x="6657584" y="3582415"/>
                </a:cubicBezTo>
              </a:path>
            </a:pathLst>
          </a:custGeom>
          <a:noFill/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03ABE1"/>
              </a:highlight>
              <a:latin typeface="Century Gothic"/>
              <a:cs typeface="Century Gothic"/>
            </a:endParaRP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Our learning journey for this week!</a:t>
            </a:r>
          </a:p>
        </p:txBody>
      </p:sp>
      <p:pic>
        <p:nvPicPr>
          <p:cNvPr id="33" name="Picture 2" descr="http://www.thehiveinsight.com/wp-content/themes/tsu/css/images/signs-right-start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248455"/>
            <a:ext cx="1431618" cy="124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Oval 48"/>
          <p:cNvSpPr/>
          <p:nvPr/>
        </p:nvSpPr>
        <p:spPr>
          <a:xfrm>
            <a:off x="5159789" y="1133174"/>
            <a:ext cx="1884045" cy="11614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Why are we talking about this?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6A8BE44-1A33-E14F-A93D-56C9FC45491D}"/>
              </a:ext>
            </a:extLst>
          </p:cNvPr>
          <p:cNvSpPr/>
          <p:nvPr/>
        </p:nvSpPr>
        <p:spPr>
          <a:xfrm>
            <a:off x="6101812" y="2647243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What makes us support a cause?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0DE629B-225D-4276-8FA0-615025A19D2C}"/>
              </a:ext>
            </a:extLst>
          </p:cNvPr>
          <p:cNvSpPr/>
          <p:nvPr/>
        </p:nvSpPr>
        <p:spPr>
          <a:xfrm>
            <a:off x="2082277" y="1225762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Starter: Who are they?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01CFEF7-42AC-4E0D-959C-7DD6150B6DE3}"/>
              </a:ext>
            </a:extLst>
          </p:cNvPr>
          <p:cNvSpPr/>
          <p:nvPr/>
        </p:nvSpPr>
        <p:spPr>
          <a:xfrm>
            <a:off x="2980022" y="2887519"/>
            <a:ext cx="2064047" cy="1171656"/>
          </a:xfrm>
          <a:prstGeom prst="ellipse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Do we need their help?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FEDFDFF-534F-4B44-8174-C7BF69F72672}"/>
              </a:ext>
            </a:extLst>
          </p:cNvPr>
          <p:cNvSpPr/>
          <p:nvPr/>
        </p:nvSpPr>
        <p:spPr>
          <a:xfrm>
            <a:off x="5270847" y="5063996"/>
            <a:ext cx="1487380" cy="1180436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Extension: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Happy birthday NHS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F3F5310-6DE5-4B33-846C-0D77C1D35DAD}"/>
              </a:ext>
            </a:extLst>
          </p:cNvPr>
          <p:cNvSpPr/>
          <p:nvPr/>
        </p:nvSpPr>
        <p:spPr>
          <a:xfrm>
            <a:off x="2602853" y="4985649"/>
            <a:ext cx="1581785" cy="1247434"/>
          </a:xfrm>
          <a:prstGeom prst="ellipse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ea typeface="Lato" panose="020F0502020204030203" pitchFamily="34" charset="0"/>
                <a:cs typeface="Century Gothic"/>
              </a:rPr>
              <a:t>Vote!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F2F8BF6-BDA2-432E-B042-9E0C6BE29C30}"/>
              </a:ext>
            </a:extLst>
          </p:cNvPr>
          <p:cNvSpPr/>
          <p:nvPr/>
        </p:nvSpPr>
        <p:spPr>
          <a:xfrm>
            <a:off x="681478" y="3756043"/>
            <a:ext cx="1713600" cy="1108800"/>
          </a:xfrm>
          <a:prstGeom prst="rect">
            <a:avLst/>
          </a:prstGeom>
          <a:solidFill>
            <a:schemeClr val="accent5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Good idea or bad idea?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B6904B1-93A7-4D8B-802C-16F48733E9A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654" y="3593904"/>
            <a:ext cx="993753" cy="9562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657D8C0-DD71-4ED9-A7DC-E5A44B0D0BF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CC3D397-6B9E-4B87-A82C-3D2EBF54479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242" y="4542224"/>
            <a:ext cx="993753" cy="1967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CD5F25B-228B-465F-9728-9F1581CAC9CB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7583264" y="2345693"/>
            <a:ext cx="425989" cy="507583"/>
          </a:xfrm>
          <a:prstGeom prst="rect">
            <a:avLst/>
          </a:prstGeom>
        </p:spPr>
      </p:pic>
      <p:pic>
        <p:nvPicPr>
          <p:cNvPr id="20" name="Picture 2" descr="Greta Thunberg: How one teenager became the voice of the planet ...">
            <a:extLst>
              <a:ext uri="{FF2B5EF4-FFF2-40B4-BE49-F238E27FC236}">
                <a16:creationId xmlns:a16="http://schemas.microsoft.com/office/drawing/2014/main" id="{336979D7-07C7-4397-B33C-725D506F8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clrChange>
              <a:clrFrom>
                <a:srgbClr val="0080A3"/>
              </a:clrFrom>
              <a:clrTo>
                <a:srgbClr val="0080A3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809" b="98676" l="10000" r="90000">
                        <a14:foregroundMark x1="45833" y1="14118" x2="51176" y2="5809"/>
                        <a14:foregroundMark x1="51176" y1="5809" x2="55049" y2="18971"/>
                        <a14:foregroundMark x1="31127" y1="92868" x2="62459" y2="95093"/>
                        <a14:foregroundMark x1="63981" y1="94539" x2="58137" y2="91176"/>
                        <a14:foregroundMark x1="58137" y1="91176" x2="49216" y2="90221"/>
                        <a14:foregroundMark x1="42304" y1="93382" x2="59069" y2="98676"/>
                        <a14:foregroundMark x1="59069" y1="98676" x2="55539" y2="96029"/>
                        <a14:foregroundMark x1="42108" y1="92647" x2="41961" y2="92868"/>
                        <a14:backgroundMark x1="53627" y1="22794" x2="53627" y2="22794"/>
                        <a14:backgroundMark x1="62010" y1="95074" x2="65735" y2="94853"/>
                        <a14:backgroundMark x1="62990" y1="95294" x2="66373" y2="96324"/>
                        <a14:backgroundMark x1="62500" y1="95000" x2="66078" y2="95368"/>
                        <a14:backgroundMark x1="63676" y1="95368" x2="66078" y2="944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67268">
            <a:off x="4379209" y="2007155"/>
            <a:ext cx="1936846" cy="129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aptain Tom Moore's NHS charity single will be beaten to No1 by ...">
            <a:extLst>
              <a:ext uri="{FF2B5EF4-FFF2-40B4-BE49-F238E27FC236}">
                <a16:creationId xmlns:a16="http://schemas.microsoft.com/office/drawing/2014/main" id="{BB7CF80B-90C7-41A4-A0BC-D82D79AF5F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570" b="100000" l="9994" r="89976">
                        <a14:foregroundMark x1="64040" y1="47576" x2="74396" y2="48832"/>
                        <a14:foregroundMark x1="74396" y1="48832" x2="82579" y2="55110"/>
                        <a14:foregroundMark x1="82579" y1="55110" x2="84058" y2="90652"/>
                        <a14:foregroundMark x1="84058" y1="90652" x2="74607" y2="99860"/>
                        <a14:foregroundMark x1="74607" y1="99860" x2="59028" y2="99860"/>
                        <a14:foregroundMark x1="59028" y1="99860" x2="32609" y2="95640"/>
                        <a14:foregroundMark x1="32609" y1="95640" x2="33514" y2="65609"/>
                        <a14:foregroundMark x1="33514" y1="65609" x2="27415" y2="54656"/>
                        <a14:foregroundMark x1="27415" y1="54656" x2="17271" y2="50471"/>
                        <a14:foregroundMark x1="17271" y1="50471" x2="13345" y2="39623"/>
                        <a14:foregroundMark x1="13345" y1="39623" x2="22252" y2="32787"/>
                        <a14:foregroundMark x1="22252" y1="32787" x2="27325" y2="42762"/>
                        <a14:foregroundMark x1="32639" y1="40042" x2="36715" y2="37949"/>
                        <a14:foregroundMark x1="27325" y1="42762" x2="32639" y2="40042"/>
                        <a14:foregroundMark x1="36715" y1="37949" x2="52295" y2="58947"/>
                        <a14:foregroundMark x1="52295" y1="58947" x2="62591" y2="52529"/>
                        <a14:foregroundMark x1="62591" y1="52529" x2="70864" y2="58807"/>
                        <a14:foregroundMark x1="70864" y1="58807" x2="71075" y2="71852"/>
                        <a14:foregroundMark x1="71075" y1="71852" x2="60447" y2="81165"/>
                        <a14:foregroundMark x1="60447" y1="81165" x2="59330" y2="62295"/>
                        <a14:foregroundMark x1="59330" y1="62295" x2="76057" y2="65469"/>
                        <a14:foregroundMark x1="76057" y1="65469" x2="67754" y2="88769"/>
                        <a14:foregroundMark x1="67754" y1="88769" x2="48943" y2="75933"/>
                        <a14:foregroundMark x1="48943" y1="75933" x2="39644" y2="55110"/>
                        <a14:foregroundMark x1="39644" y1="55110" x2="49909" y2="69271"/>
                        <a14:foregroundMark x1="49909" y1="69271" x2="45773" y2="79665"/>
                        <a14:foregroundMark x1="45773" y1="79665" x2="40097" y2="48343"/>
                        <a14:foregroundMark x1="40097" y1="48343" x2="27597" y2="46704"/>
                        <a14:foregroundMark x1="27597" y1="46704" x2="18841" y2="38333"/>
                        <a14:foregroundMark x1="18841" y1="38333" x2="20713" y2="10080"/>
                        <a14:foregroundMark x1="20713" y1="10080" x2="11292" y2="7185"/>
                        <a14:foregroundMark x1="11292" y1="7185" x2="11202" y2="7185"/>
                        <a14:foregroundMark x1="15640" y1="35403" x2="17331" y2="32473"/>
                        <a14:foregroundMark x1="42150" y1="78200" x2="37742" y2="90862"/>
                        <a14:foregroundMark x1="37742" y1="90862" x2="37742" y2="90862"/>
                        <a14:foregroundMark x1="70592" y1="68713" x2="63225" y2="68957"/>
                        <a14:foregroundMark x1="65942" y1="73596" x2="78835" y2="92606"/>
                        <a14:foregroundMark x1="78835" y1="92606" x2="80797" y2="78444"/>
                        <a14:foregroundMark x1="80797" y1="78444" x2="61413" y2="94105"/>
                        <a14:foregroundMark x1="61413" y1="94105" x2="54318" y2="84339"/>
                        <a14:foregroundMark x1="54318" y1="84339" x2="44022" y2="84130"/>
                        <a14:foregroundMark x1="44022" y1="84130" x2="34632" y2="90373"/>
                        <a14:foregroundMark x1="34601" y1="90373" x2="32820" y2="99965"/>
                        <a14:foregroundMark x1="19414" y1="1604" x2="21528" y2="4046"/>
                        <a14:foregroundMark x1="15640" y1="2337" x2="17512" y2="4534"/>
                        <a14:foregroundMark x1="79197" y1="98640" x2="79197" y2="98640"/>
                        <a14:foregroundMark x1="68056" y1="81374" x2="69112" y2="82107"/>
                        <a14:foregroundMark x1="68478" y1="81618" x2="66153" y2="82595"/>
                        <a14:backgroundMark x1="77959" y1="38821" x2="69777" y2="16882"/>
                        <a14:backgroundMark x1="69777" y1="16882" x2="61021" y2="11824"/>
                        <a14:backgroundMark x1="61021" y1="11824" x2="50785" y2="11266"/>
                        <a14:backgroundMark x1="50785" y1="11266" x2="40550" y2="16080"/>
                        <a14:backgroundMark x1="40550" y1="16080" x2="34964" y2="25916"/>
                        <a14:backgroundMark x1="34964" y1="25916" x2="33514" y2="31775"/>
                        <a14:backgroundMark x1="32488" y1="40042" x2="32488" y2="40042"/>
                        <a14:backgroundMark x1="32488" y1="39798" x2="32699" y2="390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06217" y="3827811"/>
            <a:ext cx="1420417" cy="1229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William, Kate &amp; Harry to attend London Marathon – Kate Middleton ...">
            <a:extLst>
              <a:ext uri="{FF2B5EF4-FFF2-40B4-BE49-F238E27FC236}">
                <a16:creationId xmlns:a16="http://schemas.microsoft.com/office/drawing/2014/main" id="{7BF6B22C-F38B-44D1-A1D4-B72D8B4010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screen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471" b="99706" l="1809" r="96124">
                        <a14:foregroundMark x1="66150" y1="10588" x2="75194" y2="18824"/>
                        <a14:foregroundMark x1="75194" y1="18824" x2="80103" y2="36765"/>
                        <a14:foregroundMark x1="80103" y1="36765" x2="88372" y2="45000"/>
                        <a14:foregroundMark x1="88372" y1="45000" x2="75711" y2="48529"/>
                        <a14:foregroundMark x1="75711" y1="48529" x2="89147" y2="61765"/>
                        <a14:foregroundMark x1="89147" y1="61765" x2="79587" y2="70000"/>
                        <a14:foregroundMark x1="79587" y1="70000" x2="91731" y2="81765"/>
                        <a14:foregroundMark x1="91731" y1="81765" x2="67959" y2="97353"/>
                        <a14:foregroundMark x1="22481" y1="65294" x2="17571" y2="85294"/>
                        <a14:foregroundMark x1="17571" y1="85294" x2="29199" y2="90588"/>
                        <a14:foregroundMark x1="29199" y1="90588" x2="27649" y2="78824"/>
                        <a14:foregroundMark x1="27649" y1="78824" x2="18863" y2="66471"/>
                        <a14:foregroundMark x1="18863" y1="66471" x2="16279" y2="54412"/>
                        <a14:foregroundMark x1="16279" y1="54412" x2="19897" y2="40882"/>
                        <a14:foregroundMark x1="19897" y1="40882" x2="34109" y2="45294"/>
                        <a14:foregroundMark x1="34109" y1="45294" x2="24031" y2="36765"/>
                        <a14:foregroundMark x1="24031" y1="36765" x2="14212" y2="32941"/>
                        <a14:foregroundMark x1="14212" y1="32941" x2="13953" y2="45882"/>
                        <a14:foregroundMark x1="13953" y1="45882" x2="6977" y2="65000"/>
                        <a14:foregroundMark x1="6977" y1="65000" x2="9302" y2="74412"/>
                        <a14:foregroundMark x1="42894" y1="54706" x2="57881" y2="55882"/>
                        <a14:foregroundMark x1="57881" y1="55882" x2="48320" y2="61471"/>
                        <a14:foregroundMark x1="48320" y1="61471" x2="51163" y2="74706"/>
                        <a14:foregroundMark x1="51163" y1="74706" x2="59948" y2="86471"/>
                        <a14:foregroundMark x1="59948" y1="86471" x2="49096" y2="93529"/>
                        <a14:foregroundMark x1="49096" y1="93529" x2="59690" y2="94118"/>
                        <a14:foregroundMark x1="59690" y1="94118" x2="49354" y2="93824"/>
                        <a14:foregroundMark x1="49354" y1="93824" x2="42377" y2="86176"/>
                        <a14:foregroundMark x1="13437" y1="83235" x2="17054" y2="94706"/>
                        <a14:foregroundMark x1="17054" y1="94706" x2="28941" y2="93529"/>
                        <a14:foregroundMark x1="28941" y1="93529" x2="18088" y2="90882"/>
                        <a14:foregroundMark x1="18088" y1="90882" x2="14987" y2="91765"/>
                        <a14:foregroundMark x1="63566" y1="34412" x2="71835" y2="43235"/>
                        <a14:foregroundMark x1="71835" y1="43235" x2="74419" y2="54706"/>
                        <a14:foregroundMark x1="74419" y1="54706" x2="73385" y2="67059"/>
                        <a14:foregroundMark x1="73385" y1="67059" x2="77261" y2="79706"/>
                        <a14:foregroundMark x1="77261" y1="79706" x2="88630" y2="82353"/>
                        <a14:foregroundMark x1="88630" y1="82353" x2="91990" y2="94706"/>
                        <a14:foregroundMark x1="91990" y1="94706" x2="96382" y2="82059"/>
                        <a14:foregroundMark x1="96382" y1="82059" x2="91731" y2="39706"/>
                        <a14:foregroundMark x1="91731" y1="39706" x2="88630" y2="33824"/>
                        <a14:foregroundMark x1="64341" y1="13235" x2="74935" y2="10882"/>
                        <a14:foregroundMark x1="74935" y1="10882" x2="64858" y2="8529"/>
                        <a14:foregroundMark x1="64858" y1="8529" x2="62274" y2="13824"/>
                        <a14:foregroundMark x1="45220" y1="20588" x2="55556" y2="20588"/>
                        <a14:foregroundMark x1="55556" y1="20588" x2="45736" y2="18529"/>
                        <a14:foregroundMark x1="26357" y1="6471" x2="24289" y2="8529"/>
                        <a14:foregroundMark x1="43411" y1="87059" x2="44703" y2="57059"/>
                        <a14:foregroundMark x1="44703" y1="57059" x2="49354" y2="87059"/>
                        <a14:foregroundMark x1="49354" y1="87059" x2="53230" y2="73235"/>
                        <a14:foregroundMark x1="53230" y1="73235" x2="60465" y2="82647"/>
                        <a14:foregroundMark x1="60465" y1="82647" x2="60465" y2="85294"/>
                        <a14:foregroundMark x1="5426" y1="40294" x2="2326" y2="65294"/>
                        <a14:foregroundMark x1="2326" y1="65294" x2="6718" y2="76471"/>
                        <a14:foregroundMark x1="6718" y1="76471" x2="10336" y2="77941"/>
                        <a14:foregroundMark x1="42636" y1="87647" x2="40310" y2="99412"/>
                        <a14:foregroundMark x1="46770" y1="90294" x2="40310" y2="99412"/>
                        <a14:foregroundMark x1="47028" y1="90294" x2="46253" y2="88529"/>
                        <a14:backgroundMark x1="42119" y1="22647" x2="35401" y2="22647"/>
                        <a14:backgroundMark x1="35659" y1="22647" x2="41602" y2="21176"/>
                        <a14:backgroundMark x1="36434" y1="25294" x2="41860" y2="273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1049698">
            <a:off x="1652309" y="2533322"/>
            <a:ext cx="1268382" cy="111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14164F0-5457-4CDB-B7BD-4DD3216182E6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7677" y="695118"/>
            <a:ext cx="654377" cy="98072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A6BBA93-298C-4992-A24F-1E70E33FD15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7984" y="4116029"/>
            <a:ext cx="928578" cy="124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7640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AAAA4F41-E80A-B14F-956C-B4085E2E1745}"/>
              </a:ext>
            </a:extLst>
          </p:cNvPr>
          <p:cNvSpPr txBox="1">
            <a:spLocks/>
          </p:cNvSpPr>
          <p:nvPr/>
        </p:nvSpPr>
        <p:spPr>
          <a:xfrm>
            <a:off x="971123" y="272554"/>
            <a:ext cx="7480629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Good idea or bad idea?</a:t>
            </a:r>
          </a:p>
        </p:txBody>
      </p:sp>
      <p:sp>
        <p:nvSpPr>
          <p:cNvPr id="38" name="Cloud 37">
            <a:extLst>
              <a:ext uri="{FF2B5EF4-FFF2-40B4-BE49-F238E27FC236}">
                <a16:creationId xmlns:a16="http://schemas.microsoft.com/office/drawing/2014/main" id="{C8E3F74E-E710-4514-B873-EC8C69A7EA4B}"/>
              </a:ext>
            </a:extLst>
          </p:cNvPr>
          <p:cNvSpPr/>
          <p:nvPr/>
        </p:nvSpPr>
        <p:spPr>
          <a:xfrm>
            <a:off x="889144" y="2102009"/>
            <a:ext cx="7319086" cy="2716678"/>
          </a:xfrm>
          <a:prstGeom prst="cloud">
            <a:avLst/>
          </a:prstGeom>
          <a:solidFill>
            <a:srgbClr val="FFB1B6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Vote with your feet (5-8 mins)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Read each of their arguments for or against getting a celebrity’s help.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you agree with what they say, point your feet to the left. If you disagree, point your feet to the right.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80B11C-B364-446B-91D4-7EEC63A0CD7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332455" y="285608"/>
            <a:ext cx="499626" cy="5953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9BD015-6379-4C27-9164-38B41C32ABD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444233F-28AB-4D15-9C59-24EFAFE89CFB}"/>
              </a:ext>
            </a:extLst>
          </p:cNvPr>
          <p:cNvCxnSpPr>
            <a:cxnSpLocks/>
          </p:cNvCxnSpPr>
          <p:nvPr/>
        </p:nvCxnSpPr>
        <p:spPr>
          <a:xfrm>
            <a:off x="4486940" y="5879805"/>
            <a:ext cx="4146698" cy="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77B0744-761E-4909-A147-BA773FFF754A}"/>
              </a:ext>
            </a:extLst>
          </p:cNvPr>
          <p:cNvCxnSpPr>
            <a:cxnSpLocks/>
          </p:cNvCxnSpPr>
          <p:nvPr/>
        </p:nvCxnSpPr>
        <p:spPr>
          <a:xfrm flipH="1">
            <a:off x="513163" y="5879804"/>
            <a:ext cx="3984410" cy="0"/>
          </a:xfrm>
          <a:prstGeom prst="straightConnector1">
            <a:avLst/>
          </a:prstGeom>
          <a:ln w="28575">
            <a:solidFill>
              <a:schemeClr val="tx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8B94389-9EEA-4E31-9F45-102170D715C4}"/>
              </a:ext>
            </a:extLst>
          </p:cNvPr>
          <p:cNvSpPr/>
          <p:nvPr/>
        </p:nvSpPr>
        <p:spPr>
          <a:xfrm>
            <a:off x="566907" y="6028660"/>
            <a:ext cx="1371827" cy="514221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agree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3CDBA37-DCF5-4DAC-92E6-4542B5262EA1}"/>
              </a:ext>
            </a:extLst>
          </p:cNvPr>
          <p:cNvSpPr/>
          <p:nvPr/>
        </p:nvSpPr>
        <p:spPr>
          <a:xfrm>
            <a:off x="7205266" y="6028660"/>
            <a:ext cx="1371827" cy="514221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disagree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FBF4687-E2D2-4535-9703-5FE184B5786E}"/>
              </a:ext>
            </a:extLst>
          </p:cNvPr>
          <p:cNvSpPr/>
          <p:nvPr/>
        </p:nvSpPr>
        <p:spPr>
          <a:xfrm>
            <a:off x="3801026" y="6035749"/>
            <a:ext cx="1371827" cy="51422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I’m not sure</a:t>
            </a:r>
          </a:p>
        </p:txBody>
      </p:sp>
      <p:pic>
        <p:nvPicPr>
          <p:cNvPr id="13" name="Graphic 12" descr="Shoe footprints">
            <a:extLst>
              <a:ext uri="{FF2B5EF4-FFF2-40B4-BE49-F238E27FC236}">
                <a16:creationId xmlns:a16="http://schemas.microsoft.com/office/drawing/2014/main" id="{4D00756C-691E-4B40-84BB-2642A1F1DB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0217551">
            <a:off x="795620" y="4822934"/>
            <a:ext cx="914400" cy="914400"/>
          </a:xfrm>
          <a:prstGeom prst="rect">
            <a:avLst/>
          </a:prstGeom>
        </p:spPr>
      </p:pic>
      <p:pic>
        <p:nvPicPr>
          <p:cNvPr id="14" name="Graphic 13" descr="Shoe footprints">
            <a:extLst>
              <a:ext uri="{FF2B5EF4-FFF2-40B4-BE49-F238E27FC236}">
                <a16:creationId xmlns:a16="http://schemas.microsoft.com/office/drawing/2014/main" id="{789B348E-92B6-4F2A-822A-35B0FFE8E7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382449" flipH="1">
            <a:off x="7414481" y="4897363"/>
            <a:ext cx="914400" cy="914400"/>
          </a:xfrm>
          <a:prstGeom prst="rect">
            <a:avLst/>
          </a:prstGeom>
        </p:spPr>
      </p:pic>
      <p:pic>
        <p:nvPicPr>
          <p:cNvPr id="15" name="Graphic 14" descr="Shoe footprints">
            <a:extLst>
              <a:ext uri="{FF2B5EF4-FFF2-40B4-BE49-F238E27FC236}">
                <a16:creationId xmlns:a16="http://schemas.microsoft.com/office/drawing/2014/main" id="{9D68AFC0-B761-420C-80B5-8ED79CD395F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flipH="1">
            <a:off x="4029738" y="4818688"/>
            <a:ext cx="914400" cy="914400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CA1A102-6DD1-4AB5-8904-FE2E12AE01B7}"/>
              </a:ext>
            </a:extLst>
          </p:cNvPr>
          <p:cNvSpPr/>
          <p:nvPr/>
        </p:nvSpPr>
        <p:spPr>
          <a:xfrm>
            <a:off x="823015" y="839924"/>
            <a:ext cx="7189009" cy="1051526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Mia, Andre, Sara and Jakub have started a new charity – but they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can’t decide if getting a celebrity to help them is a good idea or a bad idea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, so they need your help!</a:t>
            </a:r>
          </a:p>
        </p:txBody>
      </p:sp>
    </p:spTree>
    <p:extLst>
      <p:ext uri="{BB962C8B-B14F-4D97-AF65-F5344CB8AC3E}">
        <p14:creationId xmlns:p14="http://schemas.microsoft.com/office/powerpoint/2010/main" val="40528077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AAAA4F41-E80A-B14F-956C-B4085E2E1745}"/>
              </a:ext>
            </a:extLst>
          </p:cNvPr>
          <p:cNvSpPr txBox="1">
            <a:spLocks/>
          </p:cNvSpPr>
          <p:nvPr/>
        </p:nvSpPr>
        <p:spPr>
          <a:xfrm>
            <a:off x="971123" y="272554"/>
            <a:ext cx="7480629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Good idea or bad idea?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80B11C-B364-446B-91D4-7EEC63A0CD7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332455" y="285608"/>
            <a:ext cx="499626" cy="5953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9BD015-6379-4C27-9164-38B41C32ABD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D0191F-E1EB-40F6-8C0E-B70DE9786CA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90" y="1015180"/>
            <a:ext cx="5220713" cy="3729081"/>
          </a:xfrm>
          <a:prstGeom prst="rect">
            <a:avLst/>
          </a:prstGeom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1F075EDE-1B51-48E3-B320-026721A335B2}"/>
              </a:ext>
            </a:extLst>
          </p:cNvPr>
          <p:cNvSpPr/>
          <p:nvPr/>
        </p:nvSpPr>
        <p:spPr>
          <a:xfrm>
            <a:off x="6030686" y="1965983"/>
            <a:ext cx="2653845" cy="1687152"/>
          </a:xfrm>
          <a:prstGeom prst="wedgeRoundRectCallout">
            <a:avLst>
              <a:gd name="adj1" fmla="val -94869"/>
              <a:gd name="adj2" fmla="val -63947"/>
              <a:gd name="adj3" fmla="val 16667"/>
            </a:avLst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A popular celebrity could help our cause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get really famous!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6491547-70EC-4E0E-AC50-E278399DD130}"/>
              </a:ext>
            </a:extLst>
          </p:cNvPr>
          <p:cNvCxnSpPr>
            <a:cxnSpLocks/>
          </p:cNvCxnSpPr>
          <p:nvPr/>
        </p:nvCxnSpPr>
        <p:spPr>
          <a:xfrm>
            <a:off x="4486940" y="5879805"/>
            <a:ext cx="4146698" cy="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DCB83679-7AA1-45A3-8A67-A3F5E5393C1A}"/>
              </a:ext>
            </a:extLst>
          </p:cNvPr>
          <p:cNvCxnSpPr>
            <a:cxnSpLocks/>
          </p:cNvCxnSpPr>
          <p:nvPr/>
        </p:nvCxnSpPr>
        <p:spPr>
          <a:xfrm flipH="1">
            <a:off x="513163" y="5879804"/>
            <a:ext cx="3984410" cy="0"/>
          </a:xfrm>
          <a:prstGeom prst="straightConnector1">
            <a:avLst/>
          </a:prstGeom>
          <a:ln w="28575">
            <a:solidFill>
              <a:schemeClr val="tx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487AFC1-87A6-416D-8B3F-A8791C630635}"/>
              </a:ext>
            </a:extLst>
          </p:cNvPr>
          <p:cNvSpPr/>
          <p:nvPr/>
        </p:nvSpPr>
        <p:spPr>
          <a:xfrm>
            <a:off x="566907" y="6028660"/>
            <a:ext cx="1371827" cy="514221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agree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E314FC2-3E3B-4D7E-A1C3-51B0A64B4509}"/>
              </a:ext>
            </a:extLst>
          </p:cNvPr>
          <p:cNvSpPr/>
          <p:nvPr/>
        </p:nvSpPr>
        <p:spPr>
          <a:xfrm>
            <a:off x="7205266" y="6028660"/>
            <a:ext cx="1371827" cy="514221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disagree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8BA0010-D00A-4F4C-898B-9613CAD1752E}"/>
              </a:ext>
            </a:extLst>
          </p:cNvPr>
          <p:cNvSpPr/>
          <p:nvPr/>
        </p:nvSpPr>
        <p:spPr>
          <a:xfrm>
            <a:off x="3778299" y="6035749"/>
            <a:ext cx="1587403" cy="51422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I’m not sure</a:t>
            </a:r>
          </a:p>
        </p:txBody>
      </p:sp>
      <p:pic>
        <p:nvPicPr>
          <p:cNvPr id="24" name="Graphic 23" descr="Shoe footprints">
            <a:extLst>
              <a:ext uri="{FF2B5EF4-FFF2-40B4-BE49-F238E27FC236}">
                <a16:creationId xmlns:a16="http://schemas.microsoft.com/office/drawing/2014/main" id="{5F8B210F-E7CA-4967-B2DB-9576AB3C35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20217551">
            <a:off x="795620" y="4822934"/>
            <a:ext cx="914400" cy="914400"/>
          </a:xfrm>
          <a:prstGeom prst="rect">
            <a:avLst/>
          </a:prstGeom>
        </p:spPr>
      </p:pic>
      <p:pic>
        <p:nvPicPr>
          <p:cNvPr id="25" name="Graphic 24" descr="Shoe footprints">
            <a:extLst>
              <a:ext uri="{FF2B5EF4-FFF2-40B4-BE49-F238E27FC236}">
                <a16:creationId xmlns:a16="http://schemas.microsoft.com/office/drawing/2014/main" id="{54C78E14-89B0-4547-97B0-6631FEE427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382449" flipH="1">
            <a:off x="7414481" y="4897363"/>
            <a:ext cx="914400" cy="914400"/>
          </a:xfrm>
          <a:prstGeom prst="rect">
            <a:avLst/>
          </a:prstGeom>
        </p:spPr>
      </p:pic>
      <p:pic>
        <p:nvPicPr>
          <p:cNvPr id="26" name="Graphic 25" descr="Shoe footprints">
            <a:extLst>
              <a:ext uri="{FF2B5EF4-FFF2-40B4-BE49-F238E27FC236}">
                <a16:creationId xmlns:a16="http://schemas.microsoft.com/office/drawing/2014/main" id="{B73123F9-33C1-4B49-951C-60646F66434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4029738" y="481868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0674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0A0AF6-51E3-44B1-B5C6-3AC1F4E014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15201" y="557185"/>
            <a:ext cx="3069330" cy="412327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AAAA4F41-E80A-B14F-956C-B4085E2E1745}"/>
              </a:ext>
            </a:extLst>
          </p:cNvPr>
          <p:cNvSpPr txBox="1">
            <a:spLocks/>
          </p:cNvSpPr>
          <p:nvPr/>
        </p:nvSpPr>
        <p:spPr>
          <a:xfrm>
            <a:off x="971123" y="272554"/>
            <a:ext cx="7480629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Good idea or bad idea?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80B11C-B364-446B-91D4-7EEC63A0CD7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332455" y="285608"/>
            <a:ext cx="499626" cy="5953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9BD015-6379-4C27-9164-38B41C32ABD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69EC1542-F7D0-48FE-844B-4A93A5BA10DF}"/>
              </a:ext>
            </a:extLst>
          </p:cNvPr>
          <p:cNvSpPr/>
          <p:nvPr/>
        </p:nvSpPr>
        <p:spPr>
          <a:xfrm>
            <a:off x="689897" y="1428546"/>
            <a:ext cx="3882103" cy="2153434"/>
          </a:xfrm>
          <a:prstGeom prst="wedgeRoundRectCallout">
            <a:avLst>
              <a:gd name="adj1" fmla="val 80484"/>
              <a:gd name="adj2" fmla="val -31605"/>
              <a:gd name="adj3" fmla="val 16667"/>
            </a:avLst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It’s more important to find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someone who believes in our cause 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than someone who’s famous.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2A79369-AD87-44DD-8578-CE70409B6081}"/>
              </a:ext>
            </a:extLst>
          </p:cNvPr>
          <p:cNvCxnSpPr>
            <a:cxnSpLocks/>
          </p:cNvCxnSpPr>
          <p:nvPr/>
        </p:nvCxnSpPr>
        <p:spPr>
          <a:xfrm>
            <a:off x="4486940" y="5879805"/>
            <a:ext cx="4146698" cy="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A88832E-1905-46F6-A0C5-A7EB4D1E9CF8}"/>
              </a:ext>
            </a:extLst>
          </p:cNvPr>
          <p:cNvCxnSpPr>
            <a:cxnSpLocks/>
          </p:cNvCxnSpPr>
          <p:nvPr/>
        </p:nvCxnSpPr>
        <p:spPr>
          <a:xfrm flipH="1">
            <a:off x="513163" y="5879804"/>
            <a:ext cx="3984410" cy="0"/>
          </a:xfrm>
          <a:prstGeom prst="straightConnector1">
            <a:avLst/>
          </a:prstGeom>
          <a:ln w="28575">
            <a:solidFill>
              <a:schemeClr val="tx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D55E1F15-6852-4963-9EEF-D200CF43DA05}"/>
              </a:ext>
            </a:extLst>
          </p:cNvPr>
          <p:cNvSpPr/>
          <p:nvPr/>
        </p:nvSpPr>
        <p:spPr>
          <a:xfrm>
            <a:off x="566907" y="6028660"/>
            <a:ext cx="1371827" cy="514221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agree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7B78902-A415-4D1A-81A4-697AA40FE96B}"/>
              </a:ext>
            </a:extLst>
          </p:cNvPr>
          <p:cNvSpPr/>
          <p:nvPr/>
        </p:nvSpPr>
        <p:spPr>
          <a:xfrm>
            <a:off x="7205266" y="6028660"/>
            <a:ext cx="1371827" cy="514221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disagree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6EE1D31-E76F-46B7-8C2E-CF68D41E54C6}"/>
              </a:ext>
            </a:extLst>
          </p:cNvPr>
          <p:cNvSpPr/>
          <p:nvPr/>
        </p:nvSpPr>
        <p:spPr>
          <a:xfrm>
            <a:off x="3778299" y="6035749"/>
            <a:ext cx="1587403" cy="51422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I’m not sure</a:t>
            </a:r>
          </a:p>
        </p:txBody>
      </p:sp>
      <p:pic>
        <p:nvPicPr>
          <p:cNvPr id="24" name="Graphic 23" descr="Shoe footprints">
            <a:extLst>
              <a:ext uri="{FF2B5EF4-FFF2-40B4-BE49-F238E27FC236}">
                <a16:creationId xmlns:a16="http://schemas.microsoft.com/office/drawing/2014/main" id="{AE01FDB6-68FB-4CA9-B869-AA52144D83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20217551">
            <a:off x="795620" y="4822934"/>
            <a:ext cx="914400" cy="914400"/>
          </a:xfrm>
          <a:prstGeom prst="rect">
            <a:avLst/>
          </a:prstGeom>
        </p:spPr>
      </p:pic>
      <p:pic>
        <p:nvPicPr>
          <p:cNvPr id="25" name="Graphic 24" descr="Shoe footprints">
            <a:extLst>
              <a:ext uri="{FF2B5EF4-FFF2-40B4-BE49-F238E27FC236}">
                <a16:creationId xmlns:a16="http://schemas.microsoft.com/office/drawing/2014/main" id="{BE1ACB96-906C-47E7-BD80-227F176D45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382449" flipH="1">
            <a:off x="7414481" y="4897363"/>
            <a:ext cx="914400" cy="914400"/>
          </a:xfrm>
          <a:prstGeom prst="rect">
            <a:avLst/>
          </a:prstGeom>
        </p:spPr>
      </p:pic>
      <p:pic>
        <p:nvPicPr>
          <p:cNvPr id="26" name="Graphic 25" descr="Shoe footprints">
            <a:extLst>
              <a:ext uri="{FF2B5EF4-FFF2-40B4-BE49-F238E27FC236}">
                <a16:creationId xmlns:a16="http://schemas.microsoft.com/office/drawing/2014/main" id="{931E5765-FD5F-4B7E-AFF1-B4F44E8E9DA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4029738" y="481868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1019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F66BE01-B162-4464-95D5-C95403FD41C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47275" y="380513"/>
            <a:ext cx="2979174" cy="4468761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AAAA4F41-E80A-B14F-956C-B4085E2E1745}"/>
              </a:ext>
            </a:extLst>
          </p:cNvPr>
          <p:cNvSpPr txBox="1">
            <a:spLocks/>
          </p:cNvSpPr>
          <p:nvPr/>
        </p:nvSpPr>
        <p:spPr>
          <a:xfrm>
            <a:off x="971123" y="272554"/>
            <a:ext cx="7480629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Good idea or bad idea?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80B11C-B364-446B-91D4-7EEC63A0CD7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332455" y="285608"/>
            <a:ext cx="499626" cy="5953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9BD015-6379-4C27-9164-38B41C32ABD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22CAD1DD-885A-490C-B8CB-B5FCFDFC62FA}"/>
              </a:ext>
            </a:extLst>
          </p:cNvPr>
          <p:cNvSpPr/>
          <p:nvPr/>
        </p:nvSpPr>
        <p:spPr>
          <a:xfrm>
            <a:off x="4486938" y="1352902"/>
            <a:ext cx="3882103" cy="2153434"/>
          </a:xfrm>
          <a:prstGeom prst="wedgeRoundRectCallout">
            <a:avLst>
              <a:gd name="adj1" fmla="val -80805"/>
              <a:gd name="adj2" fmla="val 11427"/>
              <a:gd name="adj3" fmla="val 16667"/>
            </a:avLst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We need a celebrity. People are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more likely to listen to a celebrity 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they like than people they don’t know!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DD68364-5B69-46FF-BDEE-55F994B3A64A}"/>
              </a:ext>
            </a:extLst>
          </p:cNvPr>
          <p:cNvCxnSpPr>
            <a:cxnSpLocks/>
          </p:cNvCxnSpPr>
          <p:nvPr/>
        </p:nvCxnSpPr>
        <p:spPr>
          <a:xfrm>
            <a:off x="4486940" y="5879805"/>
            <a:ext cx="4146698" cy="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FC24A04-7AA4-4F84-B9D3-D79EBAFDB644}"/>
              </a:ext>
            </a:extLst>
          </p:cNvPr>
          <p:cNvCxnSpPr>
            <a:cxnSpLocks/>
          </p:cNvCxnSpPr>
          <p:nvPr/>
        </p:nvCxnSpPr>
        <p:spPr>
          <a:xfrm flipH="1">
            <a:off x="513163" y="5879804"/>
            <a:ext cx="3984410" cy="0"/>
          </a:xfrm>
          <a:prstGeom prst="straightConnector1">
            <a:avLst/>
          </a:prstGeom>
          <a:ln w="28575">
            <a:solidFill>
              <a:schemeClr val="tx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A23AD0A-CD08-4325-A4E8-C4FE7F54E596}"/>
              </a:ext>
            </a:extLst>
          </p:cNvPr>
          <p:cNvSpPr/>
          <p:nvPr/>
        </p:nvSpPr>
        <p:spPr>
          <a:xfrm>
            <a:off x="566907" y="6028660"/>
            <a:ext cx="1371827" cy="514221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agree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EA44AB9-7B36-4AD7-9168-6EE050E80899}"/>
              </a:ext>
            </a:extLst>
          </p:cNvPr>
          <p:cNvSpPr/>
          <p:nvPr/>
        </p:nvSpPr>
        <p:spPr>
          <a:xfrm>
            <a:off x="7205266" y="6028660"/>
            <a:ext cx="1371827" cy="514221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disagree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6B42C8B-CD54-4074-9564-2AB7443739DF}"/>
              </a:ext>
            </a:extLst>
          </p:cNvPr>
          <p:cNvSpPr/>
          <p:nvPr/>
        </p:nvSpPr>
        <p:spPr>
          <a:xfrm>
            <a:off x="3778299" y="6035749"/>
            <a:ext cx="1587403" cy="51422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I’m not sure</a:t>
            </a:r>
          </a:p>
        </p:txBody>
      </p:sp>
      <p:pic>
        <p:nvPicPr>
          <p:cNvPr id="16" name="Graphic 15" descr="Shoe footprints">
            <a:extLst>
              <a:ext uri="{FF2B5EF4-FFF2-40B4-BE49-F238E27FC236}">
                <a16:creationId xmlns:a16="http://schemas.microsoft.com/office/drawing/2014/main" id="{1CFD8D87-5A8D-4FAD-8B20-B10B67A03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20217551">
            <a:off x="795620" y="4822934"/>
            <a:ext cx="914400" cy="914400"/>
          </a:xfrm>
          <a:prstGeom prst="rect">
            <a:avLst/>
          </a:prstGeom>
        </p:spPr>
      </p:pic>
      <p:pic>
        <p:nvPicPr>
          <p:cNvPr id="17" name="Graphic 16" descr="Shoe footprints">
            <a:extLst>
              <a:ext uri="{FF2B5EF4-FFF2-40B4-BE49-F238E27FC236}">
                <a16:creationId xmlns:a16="http://schemas.microsoft.com/office/drawing/2014/main" id="{7502E29E-CAB7-4AEC-A11B-6F186B32E2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382449" flipH="1">
            <a:off x="7414481" y="4897363"/>
            <a:ext cx="914400" cy="914400"/>
          </a:xfrm>
          <a:prstGeom prst="rect">
            <a:avLst/>
          </a:prstGeom>
        </p:spPr>
      </p:pic>
      <p:pic>
        <p:nvPicPr>
          <p:cNvPr id="18" name="Graphic 17" descr="Shoe footprints">
            <a:extLst>
              <a:ext uri="{FF2B5EF4-FFF2-40B4-BE49-F238E27FC236}">
                <a16:creationId xmlns:a16="http://schemas.microsoft.com/office/drawing/2014/main" id="{94548789-C51D-4E05-BBFE-0B2C0629456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4029738" y="481868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8117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4AAAF1E-4C06-4231-B6DF-C656B970DD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6798" y="511628"/>
            <a:ext cx="3517733" cy="4168835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AAAA4F41-E80A-B14F-956C-B4085E2E1745}"/>
              </a:ext>
            </a:extLst>
          </p:cNvPr>
          <p:cNvSpPr txBox="1">
            <a:spLocks/>
          </p:cNvSpPr>
          <p:nvPr/>
        </p:nvSpPr>
        <p:spPr>
          <a:xfrm>
            <a:off x="971123" y="272554"/>
            <a:ext cx="7480629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Good idea or bad idea?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80B11C-B364-446B-91D4-7EEC63A0CD7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332455" y="285608"/>
            <a:ext cx="499626" cy="5953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9BD015-6379-4C27-9164-38B41C32ABD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9B0F4561-6013-4881-AB54-4D0CF3BCF85A}"/>
              </a:ext>
            </a:extLst>
          </p:cNvPr>
          <p:cNvSpPr/>
          <p:nvPr/>
        </p:nvSpPr>
        <p:spPr>
          <a:xfrm>
            <a:off x="971123" y="1494245"/>
            <a:ext cx="3882103" cy="2153434"/>
          </a:xfrm>
          <a:prstGeom prst="wedgeRoundRectCallout">
            <a:avLst>
              <a:gd name="adj1" fmla="val 63940"/>
              <a:gd name="adj2" fmla="val -33122"/>
              <a:gd name="adj3" fmla="val 16667"/>
            </a:avLst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Our cause is really important and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celebrity would just take away their focus 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from what we’re fighting for!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5908C76-FBE4-452D-8B1C-04D0E058E9D7}"/>
              </a:ext>
            </a:extLst>
          </p:cNvPr>
          <p:cNvCxnSpPr>
            <a:cxnSpLocks/>
          </p:cNvCxnSpPr>
          <p:nvPr/>
        </p:nvCxnSpPr>
        <p:spPr>
          <a:xfrm>
            <a:off x="4486940" y="5879805"/>
            <a:ext cx="4146698" cy="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D5A0AFC-CB90-4014-BCED-8F23C05BF2E6}"/>
              </a:ext>
            </a:extLst>
          </p:cNvPr>
          <p:cNvCxnSpPr>
            <a:cxnSpLocks/>
          </p:cNvCxnSpPr>
          <p:nvPr/>
        </p:nvCxnSpPr>
        <p:spPr>
          <a:xfrm flipH="1">
            <a:off x="513163" y="5879804"/>
            <a:ext cx="3984410" cy="0"/>
          </a:xfrm>
          <a:prstGeom prst="straightConnector1">
            <a:avLst/>
          </a:prstGeom>
          <a:ln w="28575">
            <a:solidFill>
              <a:schemeClr val="tx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678FFD8-F7B5-49F7-BD91-824B8C14255D}"/>
              </a:ext>
            </a:extLst>
          </p:cNvPr>
          <p:cNvSpPr/>
          <p:nvPr/>
        </p:nvSpPr>
        <p:spPr>
          <a:xfrm>
            <a:off x="566907" y="6028660"/>
            <a:ext cx="1371827" cy="514221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agree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E6472B7-6FE9-4190-8A66-812C91685308}"/>
              </a:ext>
            </a:extLst>
          </p:cNvPr>
          <p:cNvSpPr/>
          <p:nvPr/>
        </p:nvSpPr>
        <p:spPr>
          <a:xfrm>
            <a:off x="7205266" y="6028660"/>
            <a:ext cx="1371827" cy="514221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disagree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05406009-3C26-4C36-9D82-36C806781C90}"/>
              </a:ext>
            </a:extLst>
          </p:cNvPr>
          <p:cNvSpPr/>
          <p:nvPr/>
        </p:nvSpPr>
        <p:spPr>
          <a:xfrm>
            <a:off x="3778299" y="6035749"/>
            <a:ext cx="1587403" cy="51422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I’m not sure</a:t>
            </a:r>
          </a:p>
        </p:txBody>
      </p:sp>
      <p:pic>
        <p:nvPicPr>
          <p:cNvPr id="16" name="Graphic 15" descr="Shoe footprints">
            <a:extLst>
              <a:ext uri="{FF2B5EF4-FFF2-40B4-BE49-F238E27FC236}">
                <a16:creationId xmlns:a16="http://schemas.microsoft.com/office/drawing/2014/main" id="{E2484DA7-3CA2-4C51-9701-74DC70E2A2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20217551">
            <a:off x="795620" y="4822934"/>
            <a:ext cx="914400" cy="914400"/>
          </a:xfrm>
          <a:prstGeom prst="rect">
            <a:avLst/>
          </a:prstGeom>
        </p:spPr>
      </p:pic>
      <p:pic>
        <p:nvPicPr>
          <p:cNvPr id="17" name="Graphic 16" descr="Shoe footprints">
            <a:extLst>
              <a:ext uri="{FF2B5EF4-FFF2-40B4-BE49-F238E27FC236}">
                <a16:creationId xmlns:a16="http://schemas.microsoft.com/office/drawing/2014/main" id="{76FE6D7C-CBA5-4F7B-986E-1F479B6433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382449" flipH="1">
            <a:off x="7414481" y="4897363"/>
            <a:ext cx="914400" cy="914400"/>
          </a:xfrm>
          <a:prstGeom prst="rect">
            <a:avLst/>
          </a:prstGeom>
        </p:spPr>
      </p:pic>
      <p:pic>
        <p:nvPicPr>
          <p:cNvPr id="18" name="Graphic 17" descr="Shoe footprints">
            <a:extLst>
              <a:ext uri="{FF2B5EF4-FFF2-40B4-BE49-F238E27FC236}">
                <a16:creationId xmlns:a16="http://schemas.microsoft.com/office/drawing/2014/main" id="{11BF22C5-D539-4568-BA10-D02ADF68C34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4029738" y="481868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0263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AAAA4F41-E80A-B14F-956C-B4085E2E1745}"/>
              </a:ext>
            </a:extLst>
          </p:cNvPr>
          <p:cNvSpPr txBox="1">
            <a:spLocks/>
          </p:cNvSpPr>
          <p:nvPr/>
        </p:nvSpPr>
        <p:spPr>
          <a:xfrm>
            <a:off x="971123" y="272554"/>
            <a:ext cx="7480629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Good idea or bad idea?</a:t>
            </a:r>
          </a:p>
        </p:txBody>
      </p:sp>
      <p:sp>
        <p:nvSpPr>
          <p:cNvPr id="38" name="Cloud 37">
            <a:extLst>
              <a:ext uri="{FF2B5EF4-FFF2-40B4-BE49-F238E27FC236}">
                <a16:creationId xmlns:a16="http://schemas.microsoft.com/office/drawing/2014/main" id="{C8E3F74E-E710-4514-B873-EC8C69A7EA4B}"/>
              </a:ext>
            </a:extLst>
          </p:cNvPr>
          <p:cNvSpPr/>
          <p:nvPr/>
        </p:nvSpPr>
        <p:spPr>
          <a:xfrm>
            <a:off x="1416750" y="1101666"/>
            <a:ext cx="6272981" cy="2494131"/>
          </a:xfrm>
          <a:prstGeom prst="cloud">
            <a:avLst/>
          </a:prstGeom>
          <a:solidFill>
            <a:srgbClr val="FFB1B6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Reflect (3-5 mins)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Based on what you’ve looked at, </a:t>
            </a: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think they need a celebrity for their cause to be a success? </a:t>
            </a:r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  <a:t>Why/why not?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80B11C-B364-446B-91D4-7EEC63A0CD7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332455" y="285608"/>
            <a:ext cx="499626" cy="5953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9BD015-6379-4C27-9164-38B41C32ABD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C886C1-5298-4B7F-83D9-5038E6A9497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18446" y="3836574"/>
            <a:ext cx="2420601" cy="28686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516FF4-1FF2-4C71-B908-4A9491B0A6D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98760" y="3608418"/>
            <a:ext cx="2050011" cy="30750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B3EE8A6-F872-433A-8F0F-C064DA7C9A9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24902" y="3867921"/>
            <a:ext cx="2112049" cy="28372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02858FF-0854-4D90-BEC1-665F53CD899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171" y="4139174"/>
            <a:ext cx="3038802" cy="2566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0399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lipart resolution 1903*3289 - marcus rashford 2016 PNG image with ...">
            <a:extLst>
              <a:ext uri="{FF2B5EF4-FFF2-40B4-BE49-F238E27FC236}">
                <a16:creationId xmlns:a16="http://schemas.microsoft.com/office/drawing/2014/main" id="{E02E9481-0592-4DB7-BA4B-62D2A489B5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 bwMode="auto">
          <a:xfrm>
            <a:off x="7108271" y="423143"/>
            <a:ext cx="1228485" cy="158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Image result for finish sign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39817" y="4985649"/>
            <a:ext cx="1228485" cy="121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Freeform: Shape 9"/>
          <p:cNvSpPr/>
          <p:nvPr/>
        </p:nvSpPr>
        <p:spPr>
          <a:xfrm>
            <a:off x="880700" y="1772816"/>
            <a:ext cx="7581822" cy="4000976"/>
          </a:xfrm>
          <a:custGeom>
            <a:avLst/>
            <a:gdLst>
              <a:gd name="connsiteX0" fmla="*/ 0 w 7263928"/>
              <a:gd name="connsiteY0" fmla="*/ 75127 h 3582415"/>
              <a:gd name="connsiteX1" fmla="*/ 6150280 w 7263928"/>
              <a:gd name="connsiteY1" fmla="*/ 100179 h 3582415"/>
              <a:gd name="connsiteX2" fmla="*/ 6770318 w 7263928"/>
              <a:gd name="connsiteY2" fmla="*/ 1052157 h 3582415"/>
              <a:gd name="connsiteX3" fmla="*/ 795403 w 7263928"/>
              <a:gd name="connsiteY3" fmla="*/ 1803719 h 3582415"/>
              <a:gd name="connsiteX4" fmla="*/ 989557 w 7263928"/>
              <a:gd name="connsiteY4" fmla="*/ 3075110 h 3582415"/>
              <a:gd name="connsiteX5" fmla="*/ 6657584 w 7263928"/>
              <a:gd name="connsiteY5" fmla="*/ 3582415 h 3582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63928" h="3582415">
                <a:moveTo>
                  <a:pt x="0" y="75127"/>
                </a:moveTo>
                <a:cubicBezTo>
                  <a:pt x="2510947" y="6234"/>
                  <a:pt x="5021894" y="-62659"/>
                  <a:pt x="6150280" y="100179"/>
                </a:cubicBezTo>
                <a:cubicBezTo>
                  <a:pt x="7278666" y="263017"/>
                  <a:pt x="7662797" y="768234"/>
                  <a:pt x="6770318" y="1052157"/>
                </a:cubicBezTo>
                <a:cubicBezTo>
                  <a:pt x="5877839" y="1336080"/>
                  <a:pt x="1758863" y="1466560"/>
                  <a:pt x="795403" y="1803719"/>
                </a:cubicBezTo>
                <a:cubicBezTo>
                  <a:pt x="-168057" y="2140878"/>
                  <a:pt x="12527" y="2778661"/>
                  <a:pt x="989557" y="3075110"/>
                </a:cubicBezTo>
                <a:cubicBezTo>
                  <a:pt x="1966587" y="3371559"/>
                  <a:pt x="4312085" y="3476987"/>
                  <a:pt x="6657584" y="3582415"/>
                </a:cubicBezTo>
              </a:path>
            </a:pathLst>
          </a:custGeom>
          <a:noFill/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03ABE1"/>
              </a:highlight>
              <a:latin typeface="Century Gothic"/>
              <a:cs typeface="Century Gothic"/>
            </a:endParaRP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b="1" dirty="0">
                <a:latin typeface="Century Gothic"/>
                <a:cs typeface="Century Gothic"/>
              </a:rPr>
              <a:t>Our learning journey for this week!</a:t>
            </a:r>
          </a:p>
        </p:txBody>
      </p:sp>
      <p:pic>
        <p:nvPicPr>
          <p:cNvPr id="33" name="Picture 2" descr="http://www.thehiveinsight.com/wp-content/themes/tsu/css/images/signs-right-start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248455"/>
            <a:ext cx="1431618" cy="124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Oval 48"/>
          <p:cNvSpPr/>
          <p:nvPr/>
        </p:nvSpPr>
        <p:spPr>
          <a:xfrm>
            <a:off x="5159789" y="1133174"/>
            <a:ext cx="1884045" cy="11614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Why are we talking about this?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6A8BE44-1A33-E14F-A93D-56C9FC45491D}"/>
              </a:ext>
            </a:extLst>
          </p:cNvPr>
          <p:cNvSpPr/>
          <p:nvPr/>
        </p:nvSpPr>
        <p:spPr>
          <a:xfrm>
            <a:off x="6101812" y="2647243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What makes us support a cause?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0DE629B-225D-4276-8FA0-615025A19D2C}"/>
              </a:ext>
            </a:extLst>
          </p:cNvPr>
          <p:cNvSpPr/>
          <p:nvPr/>
        </p:nvSpPr>
        <p:spPr>
          <a:xfrm>
            <a:off x="2082277" y="1225762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Starter: Who are they?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01CFEF7-42AC-4E0D-959C-7DD6150B6DE3}"/>
              </a:ext>
            </a:extLst>
          </p:cNvPr>
          <p:cNvSpPr/>
          <p:nvPr/>
        </p:nvSpPr>
        <p:spPr>
          <a:xfrm>
            <a:off x="2980022" y="2887519"/>
            <a:ext cx="2064047" cy="1171656"/>
          </a:xfrm>
          <a:prstGeom prst="ellipse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Do we need their help?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FEDFDFF-534F-4B44-8174-C7BF69F72672}"/>
              </a:ext>
            </a:extLst>
          </p:cNvPr>
          <p:cNvSpPr/>
          <p:nvPr/>
        </p:nvSpPr>
        <p:spPr>
          <a:xfrm>
            <a:off x="5270847" y="5063996"/>
            <a:ext cx="1487380" cy="1180436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Extension: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Happy birthday NHS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F3F5310-6DE5-4B33-846C-0D77C1D35DAD}"/>
              </a:ext>
            </a:extLst>
          </p:cNvPr>
          <p:cNvSpPr/>
          <p:nvPr/>
        </p:nvSpPr>
        <p:spPr>
          <a:xfrm>
            <a:off x="2602853" y="4985649"/>
            <a:ext cx="1581785" cy="1247434"/>
          </a:xfrm>
          <a:prstGeom prst="ellipse">
            <a:avLst/>
          </a:prstGeom>
          <a:solidFill>
            <a:schemeClr val="accent5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ea typeface="Lato" panose="020F0502020204030203" pitchFamily="34" charset="0"/>
                <a:cs typeface="Century Gothic"/>
              </a:rPr>
              <a:t>Vote!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F2F8BF6-BDA2-432E-B042-9E0C6BE29C30}"/>
              </a:ext>
            </a:extLst>
          </p:cNvPr>
          <p:cNvSpPr/>
          <p:nvPr/>
        </p:nvSpPr>
        <p:spPr>
          <a:xfrm>
            <a:off x="681478" y="3756043"/>
            <a:ext cx="1713600" cy="1108800"/>
          </a:xfrm>
          <a:prstGeom prst="rect">
            <a:avLst/>
          </a:prstGeom>
          <a:solidFill>
            <a:schemeClr val="bg1"/>
          </a:solidFill>
          <a:ln w="28575">
            <a:solidFill>
              <a:srgbClr val="6088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Good idea or bad idea?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B6904B1-93A7-4D8B-802C-16F48733E9A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654" y="3593904"/>
            <a:ext cx="993753" cy="9562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657D8C0-DD71-4ED9-A7DC-E5A44B0D0BF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CC3D397-6B9E-4B87-A82C-3D2EBF54479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242" y="4542224"/>
            <a:ext cx="993753" cy="19679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CD5F25B-228B-465F-9728-9F1581CAC9CB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7583264" y="2345693"/>
            <a:ext cx="425989" cy="507583"/>
          </a:xfrm>
          <a:prstGeom prst="rect">
            <a:avLst/>
          </a:prstGeom>
        </p:spPr>
      </p:pic>
      <p:pic>
        <p:nvPicPr>
          <p:cNvPr id="20" name="Picture 2" descr="Greta Thunberg: How one teenager became the voice of the planet ...">
            <a:extLst>
              <a:ext uri="{FF2B5EF4-FFF2-40B4-BE49-F238E27FC236}">
                <a16:creationId xmlns:a16="http://schemas.microsoft.com/office/drawing/2014/main" id="{336979D7-07C7-4397-B33C-725D506F8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clrChange>
              <a:clrFrom>
                <a:srgbClr val="0080A3"/>
              </a:clrFrom>
              <a:clrTo>
                <a:srgbClr val="0080A3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809" b="98676" l="10000" r="90000">
                        <a14:foregroundMark x1="45833" y1="14118" x2="51176" y2="5809"/>
                        <a14:foregroundMark x1="51176" y1="5809" x2="55049" y2="18971"/>
                        <a14:foregroundMark x1="31127" y1="92868" x2="62459" y2="95093"/>
                        <a14:foregroundMark x1="63981" y1="94539" x2="58137" y2="91176"/>
                        <a14:foregroundMark x1="58137" y1="91176" x2="49216" y2="90221"/>
                        <a14:foregroundMark x1="42304" y1="93382" x2="59069" y2="98676"/>
                        <a14:foregroundMark x1="59069" y1="98676" x2="55539" y2="96029"/>
                        <a14:foregroundMark x1="42108" y1="92647" x2="41961" y2="92868"/>
                        <a14:backgroundMark x1="53627" y1="22794" x2="53627" y2="22794"/>
                        <a14:backgroundMark x1="62010" y1="95074" x2="65735" y2="94853"/>
                        <a14:backgroundMark x1="62990" y1="95294" x2="66373" y2="96324"/>
                        <a14:backgroundMark x1="62500" y1="95000" x2="66078" y2="95368"/>
                        <a14:backgroundMark x1="63676" y1="95368" x2="66078" y2="944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67268">
            <a:off x="4379209" y="2007155"/>
            <a:ext cx="1936846" cy="129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aptain Tom Moore's NHS charity single will be beaten to No1 by ...">
            <a:extLst>
              <a:ext uri="{FF2B5EF4-FFF2-40B4-BE49-F238E27FC236}">
                <a16:creationId xmlns:a16="http://schemas.microsoft.com/office/drawing/2014/main" id="{BB7CF80B-90C7-41A4-A0BC-D82D79AF5F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570" b="100000" l="9994" r="89976">
                        <a14:foregroundMark x1="64040" y1="47576" x2="74396" y2="48832"/>
                        <a14:foregroundMark x1="74396" y1="48832" x2="82579" y2="55110"/>
                        <a14:foregroundMark x1="82579" y1="55110" x2="84058" y2="90652"/>
                        <a14:foregroundMark x1="84058" y1="90652" x2="74607" y2="99860"/>
                        <a14:foregroundMark x1="74607" y1="99860" x2="59028" y2="99860"/>
                        <a14:foregroundMark x1="59028" y1="99860" x2="32609" y2="95640"/>
                        <a14:foregroundMark x1="32609" y1="95640" x2="33514" y2="65609"/>
                        <a14:foregroundMark x1="33514" y1="65609" x2="27415" y2="54656"/>
                        <a14:foregroundMark x1="27415" y1="54656" x2="17271" y2="50471"/>
                        <a14:foregroundMark x1="17271" y1="50471" x2="13345" y2="39623"/>
                        <a14:foregroundMark x1="13345" y1="39623" x2="22252" y2="32787"/>
                        <a14:foregroundMark x1="22252" y1="32787" x2="27325" y2="42762"/>
                        <a14:foregroundMark x1="32639" y1="40042" x2="36715" y2="37949"/>
                        <a14:foregroundMark x1="27325" y1="42762" x2="32639" y2="40042"/>
                        <a14:foregroundMark x1="36715" y1="37949" x2="52295" y2="58947"/>
                        <a14:foregroundMark x1="52295" y1="58947" x2="62591" y2="52529"/>
                        <a14:foregroundMark x1="62591" y1="52529" x2="70864" y2="58807"/>
                        <a14:foregroundMark x1="70864" y1="58807" x2="71075" y2="71852"/>
                        <a14:foregroundMark x1="71075" y1="71852" x2="60447" y2="81165"/>
                        <a14:foregroundMark x1="60447" y1="81165" x2="59330" y2="62295"/>
                        <a14:foregroundMark x1="59330" y1="62295" x2="76057" y2="65469"/>
                        <a14:foregroundMark x1="76057" y1="65469" x2="67754" y2="88769"/>
                        <a14:foregroundMark x1="67754" y1="88769" x2="48943" y2="75933"/>
                        <a14:foregroundMark x1="48943" y1="75933" x2="39644" y2="55110"/>
                        <a14:foregroundMark x1="39644" y1="55110" x2="49909" y2="69271"/>
                        <a14:foregroundMark x1="49909" y1="69271" x2="45773" y2="79665"/>
                        <a14:foregroundMark x1="45773" y1="79665" x2="40097" y2="48343"/>
                        <a14:foregroundMark x1="40097" y1="48343" x2="27597" y2="46704"/>
                        <a14:foregroundMark x1="27597" y1="46704" x2="18841" y2="38333"/>
                        <a14:foregroundMark x1="18841" y1="38333" x2="20713" y2="10080"/>
                        <a14:foregroundMark x1="20713" y1="10080" x2="11292" y2="7185"/>
                        <a14:foregroundMark x1="11292" y1="7185" x2="11202" y2="7185"/>
                        <a14:foregroundMark x1="15640" y1="35403" x2="17331" y2="32473"/>
                        <a14:foregroundMark x1="42150" y1="78200" x2="37742" y2="90862"/>
                        <a14:foregroundMark x1="37742" y1="90862" x2="37742" y2="90862"/>
                        <a14:foregroundMark x1="70592" y1="68713" x2="63225" y2="68957"/>
                        <a14:foregroundMark x1="65942" y1="73596" x2="78835" y2="92606"/>
                        <a14:foregroundMark x1="78835" y1="92606" x2="80797" y2="78444"/>
                        <a14:foregroundMark x1="80797" y1="78444" x2="61413" y2="94105"/>
                        <a14:foregroundMark x1="61413" y1="94105" x2="54318" y2="84339"/>
                        <a14:foregroundMark x1="54318" y1="84339" x2="44022" y2="84130"/>
                        <a14:foregroundMark x1="44022" y1="84130" x2="34632" y2="90373"/>
                        <a14:foregroundMark x1="34601" y1="90373" x2="32820" y2="99965"/>
                        <a14:foregroundMark x1="19414" y1="1604" x2="21528" y2="4046"/>
                        <a14:foregroundMark x1="15640" y1="2337" x2="17512" y2="4534"/>
                        <a14:foregroundMark x1="79197" y1="98640" x2="79197" y2="98640"/>
                        <a14:foregroundMark x1="68056" y1="81374" x2="69112" y2="82107"/>
                        <a14:foregroundMark x1="68478" y1="81618" x2="66153" y2="82595"/>
                        <a14:backgroundMark x1="77959" y1="38821" x2="69777" y2="16882"/>
                        <a14:backgroundMark x1="69777" y1="16882" x2="61021" y2="11824"/>
                        <a14:backgroundMark x1="61021" y1="11824" x2="50785" y2="11266"/>
                        <a14:backgroundMark x1="50785" y1="11266" x2="40550" y2="16080"/>
                        <a14:backgroundMark x1="40550" y1="16080" x2="34964" y2="25916"/>
                        <a14:backgroundMark x1="34964" y1="25916" x2="33514" y2="31775"/>
                        <a14:backgroundMark x1="32488" y1="40042" x2="32488" y2="40042"/>
                        <a14:backgroundMark x1="32488" y1="39798" x2="32699" y2="390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06217" y="3827811"/>
            <a:ext cx="1420417" cy="1229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William, Kate &amp; Harry to attend London Marathon – Kate Middleton ...">
            <a:extLst>
              <a:ext uri="{FF2B5EF4-FFF2-40B4-BE49-F238E27FC236}">
                <a16:creationId xmlns:a16="http://schemas.microsoft.com/office/drawing/2014/main" id="{7BF6B22C-F38B-44D1-A1D4-B72D8B4010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screen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471" b="99706" l="1809" r="96124">
                        <a14:foregroundMark x1="66150" y1="10588" x2="75194" y2="18824"/>
                        <a14:foregroundMark x1="75194" y1="18824" x2="80103" y2="36765"/>
                        <a14:foregroundMark x1="80103" y1="36765" x2="88372" y2="45000"/>
                        <a14:foregroundMark x1="88372" y1="45000" x2="75711" y2="48529"/>
                        <a14:foregroundMark x1="75711" y1="48529" x2="89147" y2="61765"/>
                        <a14:foregroundMark x1="89147" y1="61765" x2="79587" y2="70000"/>
                        <a14:foregroundMark x1="79587" y1="70000" x2="91731" y2="81765"/>
                        <a14:foregroundMark x1="91731" y1="81765" x2="67959" y2="97353"/>
                        <a14:foregroundMark x1="22481" y1="65294" x2="17571" y2="85294"/>
                        <a14:foregroundMark x1="17571" y1="85294" x2="29199" y2="90588"/>
                        <a14:foregroundMark x1="29199" y1="90588" x2="27649" y2="78824"/>
                        <a14:foregroundMark x1="27649" y1="78824" x2="18863" y2="66471"/>
                        <a14:foregroundMark x1="18863" y1="66471" x2="16279" y2="54412"/>
                        <a14:foregroundMark x1="16279" y1="54412" x2="19897" y2="40882"/>
                        <a14:foregroundMark x1="19897" y1="40882" x2="34109" y2="45294"/>
                        <a14:foregroundMark x1="34109" y1="45294" x2="24031" y2="36765"/>
                        <a14:foregroundMark x1="24031" y1="36765" x2="14212" y2="32941"/>
                        <a14:foregroundMark x1="14212" y1="32941" x2="13953" y2="45882"/>
                        <a14:foregroundMark x1="13953" y1="45882" x2="6977" y2="65000"/>
                        <a14:foregroundMark x1="6977" y1="65000" x2="9302" y2="74412"/>
                        <a14:foregroundMark x1="42894" y1="54706" x2="57881" y2="55882"/>
                        <a14:foregroundMark x1="57881" y1="55882" x2="48320" y2="61471"/>
                        <a14:foregroundMark x1="48320" y1="61471" x2="51163" y2="74706"/>
                        <a14:foregroundMark x1="51163" y1="74706" x2="59948" y2="86471"/>
                        <a14:foregroundMark x1="59948" y1="86471" x2="49096" y2="93529"/>
                        <a14:foregroundMark x1="49096" y1="93529" x2="59690" y2="94118"/>
                        <a14:foregroundMark x1="59690" y1="94118" x2="49354" y2="93824"/>
                        <a14:foregroundMark x1="49354" y1="93824" x2="42377" y2="86176"/>
                        <a14:foregroundMark x1="13437" y1="83235" x2="17054" y2="94706"/>
                        <a14:foregroundMark x1="17054" y1="94706" x2="28941" y2="93529"/>
                        <a14:foregroundMark x1="28941" y1="93529" x2="18088" y2="90882"/>
                        <a14:foregroundMark x1="18088" y1="90882" x2="14987" y2="91765"/>
                        <a14:foregroundMark x1="63566" y1="34412" x2="71835" y2="43235"/>
                        <a14:foregroundMark x1="71835" y1="43235" x2="74419" y2="54706"/>
                        <a14:foregroundMark x1="74419" y1="54706" x2="73385" y2="67059"/>
                        <a14:foregroundMark x1="73385" y1="67059" x2="77261" y2="79706"/>
                        <a14:foregroundMark x1="77261" y1="79706" x2="88630" y2="82353"/>
                        <a14:foregroundMark x1="88630" y1="82353" x2="91990" y2="94706"/>
                        <a14:foregroundMark x1="91990" y1="94706" x2="96382" y2="82059"/>
                        <a14:foregroundMark x1="96382" y1="82059" x2="91731" y2="39706"/>
                        <a14:foregroundMark x1="91731" y1="39706" x2="88630" y2="33824"/>
                        <a14:foregroundMark x1="64341" y1="13235" x2="74935" y2="10882"/>
                        <a14:foregroundMark x1="74935" y1="10882" x2="64858" y2="8529"/>
                        <a14:foregroundMark x1="64858" y1="8529" x2="62274" y2="13824"/>
                        <a14:foregroundMark x1="45220" y1="20588" x2="55556" y2="20588"/>
                        <a14:foregroundMark x1="55556" y1="20588" x2="45736" y2="18529"/>
                        <a14:foregroundMark x1="26357" y1="6471" x2="24289" y2="8529"/>
                        <a14:foregroundMark x1="43411" y1="87059" x2="44703" y2="57059"/>
                        <a14:foregroundMark x1="44703" y1="57059" x2="49354" y2="87059"/>
                        <a14:foregroundMark x1="49354" y1="87059" x2="53230" y2="73235"/>
                        <a14:foregroundMark x1="53230" y1="73235" x2="60465" y2="82647"/>
                        <a14:foregroundMark x1="60465" y1="82647" x2="60465" y2="85294"/>
                        <a14:foregroundMark x1="5426" y1="40294" x2="2326" y2="65294"/>
                        <a14:foregroundMark x1="2326" y1="65294" x2="6718" y2="76471"/>
                        <a14:foregroundMark x1="6718" y1="76471" x2="10336" y2="77941"/>
                        <a14:foregroundMark x1="42636" y1="87647" x2="40310" y2="99412"/>
                        <a14:foregroundMark x1="46770" y1="90294" x2="40310" y2="99412"/>
                        <a14:foregroundMark x1="47028" y1="90294" x2="46253" y2="88529"/>
                        <a14:backgroundMark x1="42119" y1="22647" x2="35401" y2="22647"/>
                        <a14:backgroundMark x1="35659" y1="22647" x2="41602" y2="21176"/>
                        <a14:backgroundMark x1="36434" y1="25294" x2="41860" y2="273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1049698">
            <a:off x="1652309" y="2533322"/>
            <a:ext cx="1268382" cy="111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14164F0-5457-4CDB-B7BD-4DD3216182E6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7677" y="695118"/>
            <a:ext cx="654377" cy="98072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A6BBA93-298C-4992-A24F-1E70E33FD15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7984" y="4116029"/>
            <a:ext cx="928578" cy="124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664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1D6E6CB8-8AD4-4AB9-916F-2C9DC6F59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780" y="1882309"/>
            <a:ext cx="3937252" cy="340716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285750" indent="-285750">
              <a:spcBef>
                <a:spcPts val="360"/>
              </a:spcBef>
              <a:buClr>
                <a:schemeClr val="tx2"/>
              </a:buClr>
              <a:buSzPct val="100000"/>
              <a:buFont typeface="Arial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Celebrities get lots of attention, which can help your cause.</a:t>
            </a:r>
          </a:p>
          <a:p>
            <a:pPr marL="285750" indent="-285750">
              <a:spcBef>
                <a:spcPts val="360"/>
              </a:spcBef>
              <a:buClr>
                <a:schemeClr val="tx2"/>
              </a:buClr>
              <a:buSzPct val="100000"/>
              <a:buFont typeface="Arial" charset="0"/>
              <a:buChar char="•"/>
            </a:pPr>
            <a:r>
              <a:rPr lang="en-GB" sz="1800" dirty="0">
                <a:latin typeface="Century Gothic" panose="020B0502020202020204" pitchFamily="34" charset="0"/>
              </a:rPr>
              <a:t>Celebritie</a:t>
            </a:r>
            <a:r>
              <a:rPr lang="en-GB" dirty="0">
                <a:latin typeface="Century Gothic" panose="020B0502020202020204" pitchFamily="34" charset="0"/>
              </a:rPr>
              <a:t>s can donate lots of money to your cause.</a:t>
            </a:r>
          </a:p>
          <a:p>
            <a:pPr marL="285750" indent="-285750">
              <a:spcBef>
                <a:spcPts val="360"/>
              </a:spcBef>
              <a:buClr>
                <a:schemeClr val="tx2"/>
              </a:buClr>
              <a:buSzPct val="100000"/>
              <a:buFont typeface="Arial" charset="0"/>
              <a:buChar char="•"/>
            </a:pPr>
            <a:r>
              <a:rPr lang="en-GB" sz="1800" dirty="0">
                <a:latin typeface="Century Gothic" panose="020B0502020202020204" pitchFamily="34" charset="0"/>
              </a:rPr>
              <a:t>Lots of people trust </a:t>
            </a:r>
            <a:r>
              <a:rPr lang="en-GB" dirty="0">
                <a:latin typeface="Century Gothic" panose="020B0502020202020204" pitchFamily="34" charset="0"/>
              </a:rPr>
              <a:t>celebrities, which will get more people to support your cause.</a:t>
            </a:r>
          </a:p>
          <a:p>
            <a:pPr marL="285750" indent="-285750">
              <a:spcBef>
                <a:spcPts val="360"/>
              </a:spcBef>
              <a:buClr>
                <a:schemeClr val="tx2"/>
              </a:buClr>
              <a:buSzPct val="100000"/>
              <a:buFont typeface="Arial" charset="0"/>
              <a:buChar char="•"/>
            </a:pPr>
            <a:endParaRPr lang="en-GB" sz="1800" dirty="0">
              <a:latin typeface="Century Gothic" panose="020B0502020202020204" pitchFamily="34" charset="0"/>
            </a:endParaRPr>
          </a:p>
        </p:txBody>
      </p:sp>
      <p:sp>
        <p:nvSpPr>
          <p:cNvPr id="17" name="Shape 227">
            <a:extLst>
              <a:ext uri="{FF2B5EF4-FFF2-40B4-BE49-F238E27FC236}">
                <a16:creationId xmlns:a16="http://schemas.microsoft.com/office/drawing/2014/main" id="{53A4758A-2C66-4127-BEBA-B444A1384F76}"/>
              </a:ext>
            </a:extLst>
          </p:cNvPr>
          <p:cNvSpPr txBox="1"/>
          <p:nvPr/>
        </p:nvSpPr>
        <p:spPr>
          <a:xfrm>
            <a:off x="902525" y="347958"/>
            <a:ext cx="7232832" cy="9929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en-GB" sz="2800" b="1" dirty="0"/>
              <a:t>Do</a:t>
            </a:r>
            <a:r>
              <a:rPr lang="en-GB" sz="2800" b="1" dirty="0">
                <a:solidFill>
                  <a:schemeClr val="accent2"/>
                </a:solidFill>
              </a:rPr>
              <a:t> causes </a:t>
            </a:r>
            <a:r>
              <a:rPr lang="en-GB" sz="2800" b="1" dirty="0"/>
              <a:t>need </a:t>
            </a:r>
            <a:r>
              <a:rPr lang="en-GB" sz="2800" b="1" dirty="0">
                <a:solidFill>
                  <a:schemeClr val="accent2"/>
                </a:solidFill>
              </a:rPr>
              <a:t>celebrities’ </a:t>
            </a:r>
            <a:r>
              <a:rPr lang="en-GB" sz="2800" b="1" dirty="0"/>
              <a:t>help to be </a:t>
            </a:r>
            <a:r>
              <a:rPr lang="en-GB" sz="2800" b="1" dirty="0">
                <a:solidFill>
                  <a:schemeClr val="accent2"/>
                </a:solidFill>
              </a:rPr>
              <a:t>successful</a:t>
            </a:r>
            <a:r>
              <a:rPr lang="en-GB" sz="2800" b="1" dirty="0"/>
              <a:t>?</a:t>
            </a:r>
            <a:endParaRPr lang="en-GB" sz="2800" b="1" dirty="0">
              <a:latin typeface="Century Gothic" panose="020B0502020202020204" pitchFamily="34" charset="0"/>
              <a:ea typeface="Lato"/>
              <a:cs typeface="Lato"/>
              <a:sym typeface="Lato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D72E9C-F1B6-4373-A3CD-843567B10B03}"/>
              </a:ext>
            </a:extLst>
          </p:cNvPr>
          <p:cNvSpPr/>
          <p:nvPr/>
        </p:nvSpPr>
        <p:spPr>
          <a:xfrm>
            <a:off x="646780" y="1448655"/>
            <a:ext cx="3937252" cy="432047"/>
          </a:xfrm>
          <a:prstGeom prst="rect">
            <a:avLst/>
          </a:prstGeom>
          <a:solidFill>
            <a:schemeClr val="tx2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Yes</a:t>
            </a:r>
            <a:endParaRPr lang="en-GB" b="1" dirty="0">
              <a:solidFill>
                <a:schemeClr val="tx1"/>
              </a:solidFill>
              <a:latin typeface="Century Gothic"/>
              <a:ea typeface="Lato" panose="020F0502020204030203" pitchFamily="34" charset="0"/>
              <a:cs typeface="Century Gothic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3B4992D-0DA8-427B-9320-6F648F0A336C}"/>
              </a:ext>
            </a:extLst>
          </p:cNvPr>
          <p:cNvSpPr/>
          <p:nvPr/>
        </p:nvSpPr>
        <p:spPr>
          <a:xfrm>
            <a:off x="4588890" y="1448655"/>
            <a:ext cx="3905405" cy="43204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/>
                <a:ea typeface="Lato" panose="020F0502020204030203" pitchFamily="34" charset="0"/>
                <a:cs typeface="Century Gothic"/>
              </a:rPr>
              <a:t>No</a:t>
            </a:r>
            <a:endParaRPr lang="en-GB" b="1" dirty="0">
              <a:solidFill>
                <a:schemeClr val="tx1"/>
              </a:solidFill>
              <a:latin typeface="Century Gothic"/>
              <a:ea typeface="Lato" panose="020F0502020204030203" pitchFamily="34" charset="0"/>
              <a:cs typeface="Century Gothic"/>
            </a:endParaRP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FC4A2BAD-5BA9-405A-99AE-63E779390EBA}"/>
              </a:ext>
            </a:extLst>
          </p:cNvPr>
          <p:cNvSpPr txBox="1">
            <a:spLocks/>
          </p:cNvSpPr>
          <p:nvPr/>
        </p:nvSpPr>
        <p:spPr>
          <a:xfrm>
            <a:off x="4588890" y="1882309"/>
            <a:ext cx="3905405" cy="34071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Bef>
                <a:spcPts val="360"/>
              </a:spcBef>
              <a:buClr>
                <a:srgbClr val="DF6068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1800" dirty="0">
                <a:latin typeface="Century Gothic" panose="020B0502020202020204" pitchFamily="34" charset="0"/>
              </a:rPr>
              <a:t>Some causes have been successful without celebrities’ help. </a:t>
            </a:r>
          </a:p>
          <a:p>
            <a:pPr marL="285750" indent="-285750">
              <a:spcBef>
                <a:spcPts val="360"/>
              </a:spcBef>
              <a:buClr>
                <a:srgbClr val="DF6068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1800" dirty="0">
                <a:latin typeface="Century Gothic" panose="020B0502020202020204" pitchFamily="34" charset="0"/>
              </a:rPr>
              <a:t>Sometimes celebrities actually take attention away from the cause. </a:t>
            </a:r>
          </a:p>
          <a:p>
            <a:pPr marL="285750" indent="-285750">
              <a:spcBef>
                <a:spcPts val="360"/>
              </a:spcBef>
              <a:buClr>
                <a:srgbClr val="DF6068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1800" dirty="0">
                <a:latin typeface="Century Gothic" panose="020B0502020202020204" pitchFamily="34" charset="0"/>
              </a:rPr>
              <a:t>There are other reasons that get people to support a cause.</a:t>
            </a:r>
          </a:p>
          <a:p>
            <a:pPr marL="285750" indent="-285750">
              <a:spcBef>
                <a:spcPts val="360"/>
              </a:spcBef>
              <a:buClr>
                <a:srgbClr val="DF6068"/>
              </a:buClr>
              <a:buSzPct val="100000"/>
              <a:buFont typeface="Arial" panose="020B0604020202020204" pitchFamily="34" charset="0"/>
              <a:buChar char="•"/>
            </a:pPr>
            <a:endParaRPr lang="en-GB" sz="1800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A84FA19-FA78-4FA8-AAF2-4A56C5D09F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357" y="259562"/>
            <a:ext cx="781953" cy="8421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0543C84-DE0C-4989-B4EB-9CA50FCF1A7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2578" y="4588944"/>
            <a:ext cx="1014732" cy="2009494"/>
          </a:xfrm>
          <a:prstGeom prst="rect">
            <a:avLst/>
          </a:prstGeom>
        </p:spPr>
      </p:pic>
      <p:sp>
        <p:nvSpPr>
          <p:cNvPr id="14" name="Rectangle: Rounded Corners 33">
            <a:extLst>
              <a:ext uri="{FF2B5EF4-FFF2-40B4-BE49-F238E27FC236}">
                <a16:creationId xmlns:a16="http://schemas.microsoft.com/office/drawing/2014/main" id="{9DCB9277-FD5F-4BB9-9CC6-F023041DB1BD}"/>
              </a:ext>
            </a:extLst>
          </p:cNvPr>
          <p:cNvSpPr/>
          <p:nvPr/>
        </p:nvSpPr>
        <p:spPr>
          <a:xfrm>
            <a:off x="1850080" y="5479950"/>
            <a:ext cx="5668320" cy="1030092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Calling all voters!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You can still vote at home! Just follow the link: </a:t>
            </a:r>
          </a:p>
          <a:p>
            <a:pPr algn="ctr"/>
            <a:r>
              <a:rPr lang="en-GB" dirty="0">
                <a:hlinkClick r:id="rId5"/>
              </a:rPr>
              <a:t>https://www.surveymonkey.co.uk/r/vfs-primary-causes</a:t>
            </a:r>
            <a:endParaRPr lang="en-GB" dirty="0">
              <a:solidFill>
                <a:schemeClr val="tx1"/>
              </a:solidFill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5" name="Graphic 14" descr="Thumbs up sign">
            <a:extLst>
              <a:ext uri="{FF2B5EF4-FFF2-40B4-BE49-F238E27FC236}">
                <a16:creationId xmlns:a16="http://schemas.microsoft.com/office/drawing/2014/main" id="{1B4A9E2B-7EFB-4E0F-9F53-CBEEF9C3CF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26690" y="5769123"/>
            <a:ext cx="928214" cy="928214"/>
          </a:xfrm>
          <a:prstGeom prst="rect">
            <a:avLst/>
          </a:prstGeom>
        </p:spPr>
      </p:pic>
      <p:pic>
        <p:nvPicPr>
          <p:cNvPr id="21" name="Graphic 20" descr="Thumbs up sign">
            <a:extLst>
              <a:ext uri="{FF2B5EF4-FFF2-40B4-BE49-F238E27FC236}">
                <a16:creationId xmlns:a16="http://schemas.microsoft.com/office/drawing/2014/main" id="{13C737C8-682F-43D9-9D7F-32602FCB4D1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829466" y="5479950"/>
            <a:ext cx="928214" cy="92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0205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8DA78-1F16-4EF2-91CA-662FC10D2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1676" y="274638"/>
            <a:ext cx="6922913" cy="769158"/>
          </a:xfrm>
        </p:spPr>
        <p:txBody>
          <a:bodyPr/>
          <a:lstStyle/>
          <a:p>
            <a:r>
              <a:rPr lang="en-GB" dirty="0"/>
              <a:t>Ext: Happy Birthday NHS!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F7A9B0-3B7B-42C4-98FB-8EE5AC00EC4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ECF1F8"/>
              </a:clrFrom>
              <a:clrTo>
                <a:srgbClr val="ECF1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6428" y="4268166"/>
            <a:ext cx="3912781" cy="2368360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1FEB604-2742-47AB-9745-275462B665AF}"/>
              </a:ext>
            </a:extLst>
          </p:cNvPr>
          <p:cNvSpPr/>
          <p:nvPr/>
        </p:nvSpPr>
        <p:spPr>
          <a:xfrm>
            <a:off x="574159" y="3062047"/>
            <a:ext cx="8112642" cy="1010228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year, the NHS are asking us to </a:t>
            </a:r>
            <a:r>
              <a:rPr lang="en-GB" b="1" dirty="0"/>
              <a:t>celebrate their birthday </a:t>
            </a:r>
            <a:r>
              <a:rPr lang="en-GB" dirty="0"/>
              <a:t>in a slightly different way – </a:t>
            </a:r>
            <a:r>
              <a:rPr lang="en-GB" b="1" dirty="0"/>
              <a:t>by</a:t>
            </a:r>
            <a:r>
              <a:rPr lang="en-GB" dirty="0"/>
              <a:t> </a:t>
            </a:r>
            <a:r>
              <a:rPr lang="en-GB" b="1" dirty="0"/>
              <a:t>saying thank you to every key worker, </a:t>
            </a:r>
            <a:r>
              <a:rPr lang="en-GB" dirty="0"/>
              <a:t>including doctors, nurses, teachers, delivery drivers and everyone else!</a:t>
            </a:r>
          </a:p>
        </p:txBody>
      </p:sp>
      <p:sp>
        <p:nvSpPr>
          <p:cNvPr id="5" name="Cloud 4">
            <a:extLst>
              <a:ext uri="{FF2B5EF4-FFF2-40B4-BE49-F238E27FC236}">
                <a16:creationId xmlns:a16="http://schemas.microsoft.com/office/drawing/2014/main" id="{159B5F5C-4820-44E2-BDBB-6AC8FBDF7489}"/>
              </a:ext>
            </a:extLst>
          </p:cNvPr>
          <p:cNvSpPr/>
          <p:nvPr/>
        </p:nvSpPr>
        <p:spPr>
          <a:xfrm>
            <a:off x="499732" y="4167550"/>
            <a:ext cx="4266424" cy="2368360"/>
          </a:xfrm>
          <a:prstGeom prst="cloud">
            <a:avLst/>
          </a:prstGeom>
          <a:solidFill>
            <a:schemeClr val="accent5"/>
          </a:solidFill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Find out more</a:t>
            </a:r>
          </a:p>
          <a:p>
            <a:pPr algn="ctr"/>
            <a:r>
              <a:rPr lang="en-GB" b="1" dirty="0"/>
              <a:t>(10+ mins)</a:t>
            </a:r>
          </a:p>
          <a:p>
            <a:pPr algn="ctr"/>
            <a:r>
              <a:rPr lang="en-GB" dirty="0"/>
              <a:t>Check out all the activity ideas on the next slide for how you can get involved!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4AE9E9-775C-4F42-B5E6-EE712C2DFBB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233127" y="191108"/>
            <a:ext cx="667560" cy="795424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7DA10D7-A15A-4069-A029-398B08FA0CDA}"/>
              </a:ext>
            </a:extLst>
          </p:cNvPr>
          <p:cNvSpPr/>
          <p:nvPr/>
        </p:nvSpPr>
        <p:spPr>
          <a:xfrm>
            <a:off x="4011562" y="1337500"/>
            <a:ext cx="4675240" cy="1430843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Sunday 5</a:t>
            </a:r>
            <a:r>
              <a:rPr lang="en-GB" b="1" baseline="30000" dirty="0"/>
              <a:t>th</a:t>
            </a:r>
            <a:r>
              <a:rPr lang="en-GB" b="1" dirty="0"/>
              <a:t> July is the NHS’ 72</a:t>
            </a:r>
            <a:r>
              <a:rPr lang="en-GB" b="1" baseline="30000" dirty="0"/>
              <a:t>nd</a:t>
            </a:r>
            <a:r>
              <a:rPr lang="en-GB" b="1" dirty="0"/>
              <a:t> birthday! </a:t>
            </a:r>
            <a:r>
              <a:rPr lang="en-GB" dirty="0"/>
              <a:t>This means that, for 72 years, the NHS has been providing free healthcare to everyone here in the UK.</a:t>
            </a:r>
          </a:p>
        </p:txBody>
      </p:sp>
      <p:pic>
        <p:nvPicPr>
          <p:cNvPr id="13314" name="Picture 2" descr="NHS rainbow badges launched in North Tyneside - North Tyneside CCG">
            <a:extLst>
              <a:ext uri="{FF2B5EF4-FFF2-40B4-BE49-F238E27FC236}">
                <a16:creationId xmlns:a16="http://schemas.microsoft.com/office/drawing/2014/main" id="{F6A6E8ED-3828-4708-B5EC-89F318E42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61" y="1142201"/>
            <a:ext cx="4266424" cy="195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378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8DA879-D571-41E8-B62E-3F1DB5B3E58F}"/>
              </a:ext>
            </a:extLst>
          </p:cNvPr>
          <p:cNvSpPr/>
          <p:nvPr/>
        </p:nvSpPr>
        <p:spPr>
          <a:xfrm>
            <a:off x="170123" y="1158949"/>
            <a:ext cx="8802000" cy="1775637"/>
          </a:xfrm>
          <a:prstGeom prst="rect">
            <a:avLst/>
          </a:prstGeom>
          <a:solidFill>
            <a:srgbClr val="DDE8F6">
              <a:alpha val="6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F5CB94-50E4-42F0-A742-D1A99396DD34}"/>
              </a:ext>
            </a:extLst>
          </p:cNvPr>
          <p:cNvSpPr/>
          <p:nvPr/>
        </p:nvSpPr>
        <p:spPr>
          <a:xfrm>
            <a:off x="170123" y="3025867"/>
            <a:ext cx="8802000" cy="1775637"/>
          </a:xfrm>
          <a:prstGeom prst="rect">
            <a:avLst/>
          </a:prstGeom>
          <a:solidFill>
            <a:srgbClr val="FFFFCC">
              <a:alpha val="6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A688417-979A-4299-BFDD-CE4D1919B65B}"/>
              </a:ext>
            </a:extLst>
          </p:cNvPr>
          <p:cNvSpPr/>
          <p:nvPr/>
        </p:nvSpPr>
        <p:spPr>
          <a:xfrm>
            <a:off x="170123" y="4892786"/>
            <a:ext cx="8802000" cy="1775637"/>
          </a:xfrm>
          <a:prstGeom prst="rect">
            <a:avLst/>
          </a:prstGeom>
          <a:solidFill>
            <a:srgbClr val="FFD3D6">
              <a:alpha val="6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C3A8D5-13E1-4E57-BC65-D5E321618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123" y="1067667"/>
            <a:ext cx="925033" cy="427111"/>
          </a:xfrm>
        </p:spPr>
        <p:txBody>
          <a:bodyPr>
            <a:normAutofit/>
          </a:bodyPr>
          <a:lstStyle/>
          <a:p>
            <a:r>
              <a:rPr lang="en-GB" sz="1800" dirty="0"/>
              <a:t>Now…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B858FFE-AE25-4156-8A0B-F31392E1F78D}"/>
              </a:ext>
            </a:extLst>
          </p:cNvPr>
          <p:cNvSpPr txBox="1">
            <a:spLocks/>
          </p:cNvSpPr>
          <p:nvPr/>
        </p:nvSpPr>
        <p:spPr>
          <a:xfrm>
            <a:off x="7047633" y="3008132"/>
            <a:ext cx="1850063" cy="427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r"/>
            <a:r>
              <a:rPr lang="en-GB" sz="1800" dirty="0"/>
              <a:t>On Saturday…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5C72463-8104-42A1-9F28-6705AFD10F22}"/>
              </a:ext>
            </a:extLst>
          </p:cNvPr>
          <p:cNvSpPr txBox="1">
            <a:spLocks/>
          </p:cNvSpPr>
          <p:nvPr/>
        </p:nvSpPr>
        <p:spPr>
          <a:xfrm>
            <a:off x="170123" y="4912278"/>
            <a:ext cx="1850063" cy="427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sz="1800" dirty="0"/>
              <a:t>On Sunday…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812F548-D147-4F79-93AD-753EB1C581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7138" y="3116285"/>
            <a:ext cx="2103437" cy="1594800"/>
          </a:xfrm>
          <a:prstGeom prst="round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1E99D8-C20C-4F6B-B4EF-A180FBCF99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9056" y="4983204"/>
            <a:ext cx="2103437" cy="1594800"/>
          </a:xfrm>
          <a:prstGeom prst="round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1399921-A661-43FA-AAF5-9810DCFF17D1}"/>
              </a:ext>
            </a:extLst>
          </p:cNvPr>
          <p:cNvSpPr/>
          <p:nvPr/>
        </p:nvSpPr>
        <p:spPr>
          <a:xfrm>
            <a:off x="341146" y="1494779"/>
            <a:ext cx="3855209" cy="1322818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first way you can get involved is by getting creative! </a:t>
            </a:r>
            <a:r>
              <a:rPr lang="en-GB" b="1" dirty="0"/>
              <a:t>Make posters and </a:t>
            </a:r>
            <a:r>
              <a:rPr lang="en-GB" dirty="0"/>
              <a:t>cards to put in your windows!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710C10B-7F69-481D-A94B-C7CBFBDC1AED}"/>
              </a:ext>
            </a:extLst>
          </p:cNvPr>
          <p:cNvSpPr/>
          <p:nvPr/>
        </p:nvSpPr>
        <p:spPr>
          <a:xfrm>
            <a:off x="4890977" y="3388268"/>
            <a:ext cx="3891516" cy="1322818"/>
          </a:xfrm>
          <a:prstGeom prst="roundRect">
            <a:avLst/>
          </a:prstGeom>
          <a:solidFill>
            <a:schemeClr val="accent3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At </a:t>
            </a:r>
            <a:r>
              <a:rPr lang="en-GB" b="1" dirty="0" err="1"/>
              <a:t>8pm</a:t>
            </a:r>
            <a:r>
              <a:rPr lang="en-GB" b="1" dirty="0"/>
              <a:t>, light up a candle or torch </a:t>
            </a:r>
            <a:r>
              <a:rPr lang="en-GB" dirty="0"/>
              <a:t>in your window or on your doorstep to show your support.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0806ED56-6A5D-48A1-8696-0BAFA2B10FBD}"/>
              </a:ext>
            </a:extLst>
          </p:cNvPr>
          <p:cNvSpPr/>
          <p:nvPr/>
        </p:nvSpPr>
        <p:spPr>
          <a:xfrm>
            <a:off x="341147" y="5339389"/>
            <a:ext cx="3855207" cy="1207578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Get ready for the biggest clap yet! </a:t>
            </a:r>
            <a:r>
              <a:rPr lang="en-GB" dirty="0"/>
              <a:t>At </a:t>
            </a:r>
            <a:r>
              <a:rPr lang="en-GB" b="1" dirty="0" err="1"/>
              <a:t>5pm</a:t>
            </a:r>
            <a:r>
              <a:rPr lang="en-GB" dirty="0"/>
              <a:t>, wherever you are, clap as loud as you can for the NHS!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D270874-7A33-40BB-98D1-861963B0C94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5987" y="4983204"/>
            <a:ext cx="2103437" cy="1594800"/>
          </a:xfrm>
          <a:prstGeom prst="round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644CC02-8B7D-462A-8EED-1E531C115A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3819" y="3116285"/>
            <a:ext cx="2103437" cy="1594800"/>
          </a:xfrm>
          <a:prstGeom prst="round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C29EEB1-AE50-4965-A774-7FCE8897FD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1123" y="1249367"/>
            <a:ext cx="2103437" cy="1594800"/>
          </a:xfrm>
          <a:prstGeom prst="round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4E46131-D0D9-4E02-A062-850E464B990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92870" y="1249367"/>
            <a:ext cx="2103437" cy="1594800"/>
          </a:xfrm>
          <a:prstGeom prst="round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24C15FA-5D41-4D06-9975-FE88B3663386}"/>
              </a:ext>
            </a:extLst>
          </p:cNvPr>
          <p:cNvSpPr txBox="1">
            <a:spLocks/>
          </p:cNvSpPr>
          <p:nvPr/>
        </p:nvSpPr>
        <p:spPr>
          <a:xfrm>
            <a:off x="921676" y="274638"/>
            <a:ext cx="6922913" cy="769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/>
              <a:t>Ext: Happy Birthday NHS!</a:t>
            </a:r>
            <a:endParaRPr lang="en-GB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6DD7460-AB34-4D17-AA2B-EA6BE968C4A6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233127" y="191108"/>
            <a:ext cx="667560" cy="79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6425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76BB0F1-BA30-4B20-BBE6-A40F0FEA75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7971" y="2220918"/>
            <a:ext cx="1319960" cy="2613944"/>
          </a:xfrm>
          <a:prstGeom prst="rect">
            <a:avLst/>
          </a:prstGeom>
        </p:spPr>
      </p:pic>
      <p:sp>
        <p:nvSpPr>
          <p:cNvPr id="246" name="Shape 246"/>
          <p:cNvSpPr txBox="1">
            <a:spLocks noGrp="1"/>
          </p:cNvSpPr>
          <p:nvPr>
            <p:ph type="title"/>
          </p:nvPr>
        </p:nvSpPr>
        <p:spPr>
          <a:xfrm>
            <a:off x="973452" y="590967"/>
            <a:ext cx="7197096" cy="79208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spcBef>
                <a:spcPts val="0"/>
              </a:spcBef>
              <a:buClr>
                <a:srgbClr val="2D2D2D"/>
              </a:buClr>
              <a:buSzPct val="25000"/>
            </a:pPr>
            <a:r>
              <a:rPr lang="en-GB" sz="2400" b="1" i="0" u="none" strike="noStrike" cap="none" dirty="0">
                <a:latin typeface="+mj-lt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You can vote from home at…</a:t>
            </a:r>
            <a:br>
              <a:rPr lang="en-GB" sz="2400" b="1" i="0" u="none" strike="noStrike" cap="none" dirty="0">
                <a:latin typeface="+mj-lt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</a:br>
            <a:br>
              <a:rPr lang="en-GB" sz="2800" b="1" i="0" u="none" strike="noStrike" cap="none" dirty="0">
                <a:latin typeface="+mj-lt"/>
                <a:ea typeface="Lato" panose="020F0502020204030203" pitchFamily="34" charset="0"/>
                <a:cs typeface="Lato" panose="020F0502020204030203" pitchFamily="34" charset="0"/>
                <a:sym typeface="Calibri"/>
              </a:rPr>
            </a:br>
            <a:r>
              <a:rPr lang="en-GB" dirty="0">
                <a:hlinkClick r:id="rId4"/>
              </a:rPr>
              <a:t>https://www.surveymonkey.co.uk/r/vfs-primary-causes</a:t>
            </a:r>
            <a:endParaRPr lang="en-GB" sz="2800" b="1" i="0" u="none" strike="noStrike" cap="none" dirty="0">
              <a:highlight>
                <a:srgbClr val="FFFF00"/>
              </a:highlight>
              <a:latin typeface="+mj-lt"/>
              <a:ea typeface="Lato" panose="020F0502020204030203" pitchFamily="34" charset="0"/>
              <a:cs typeface="Lato" panose="020F0502020204030203" pitchFamily="34" charset="0"/>
              <a:sym typeface="Calibri"/>
            </a:endParaRPr>
          </a:p>
        </p:txBody>
      </p:sp>
      <p:sp>
        <p:nvSpPr>
          <p:cNvPr id="10" name="Shape 246">
            <a:extLst>
              <a:ext uri="{FF2B5EF4-FFF2-40B4-BE49-F238E27FC236}">
                <a16:creationId xmlns:a16="http://schemas.microsoft.com/office/drawing/2014/main" id="{0E3AB6E4-44B6-934F-8BCE-3019D22BB839}"/>
              </a:ext>
            </a:extLst>
          </p:cNvPr>
          <p:cNvSpPr txBox="1">
            <a:spLocks/>
          </p:cNvSpPr>
          <p:nvPr/>
        </p:nvSpPr>
        <p:spPr>
          <a:xfrm>
            <a:off x="2390613" y="4929664"/>
            <a:ext cx="4109877" cy="43496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rgbClr val="2D2D2D"/>
              </a:buClr>
              <a:buSzPct val="25000"/>
              <a:buFont typeface="Calibri"/>
              <a:buNone/>
            </a:pPr>
            <a:r>
              <a:rPr lang="en-GB" sz="2400" b="1" dirty="0">
                <a:ea typeface="Lato" panose="020F0502020204030203" pitchFamily="34" charset="0"/>
                <a:cs typeface="Lato" panose="020F0502020204030203" pitchFamily="34" charset="0"/>
                <a:sym typeface="Calibri"/>
              </a:rPr>
              <a:t>To have your voice heard!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D7877AA-5929-4612-9EB8-54A4E0BB1597}"/>
              </a:ext>
            </a:extLst>
          </p:cNvPr>
          <p:cNvSpPr/>
          <p:nvPr/>
        </p:nvSpPr>
        <p:spPr>
          <a:xfrm>
            <a:off x="1388102" y="5773713"/>
            <a:ext cx="7197097" cy="715089"/>
          </a:xfrm>
          <a:prstGeom prst="roundRect">
            <a:avLst/>
          </a:prstGeom>
          <a:solidFill>
            <a:schemeClr val="accent1"/>
          </a:solidFill>
          <a:ln w="28575"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60505"/>
                </a:solidFill>
              </a:rPr>
              <a:t>If you have any issues, feedback or comments, email </a:t>
            </a:r>
            <a:r>
              <a:rPr lang="en-GB" dirty="0">
                <a:solidFill>
                  <a:srgbClr val="060505"/>
                </a:solidFill>
                <a:hlinkClick r:id="rId5"/>
              </a:rPr>
              <a:t>amy@votesforschools.com</a:t>
            </a:r>
            <a:endParaRPr lang="en-GB" dirty="0">
              <a:solidFill>
                <a:srgbClr val="060505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4E2FBA-54CE-4150-B1FE-13320BD5DD3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391" y="5210554"/>
            <a:ext cx="934311" cy="14002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251267-0555-40BB-B9FB-14C3DE380B0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5720">
            <a:off x="8069865" y="1886471"/>
            <a:ext cx="499626" cy="59532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9629C8-2185-42DB-BB0B-97F4F219BAC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825" y="1102528"/>
            <a:ext cx="993753" cy="95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138347"/>
      </p:ext>
    </p:extLst>
  </p:cSld>
  <p:clrMapOvr>
    <a:masterClrMapping/>
  </p:clrMapOvr>
</p:sld>
</file>

<file path=ppt/theme/theme1.xml><?xml version="1.0" encoding="utf-8"?>
<a:theme xmlns:a="http://schemas.openxmlformats.org/drawingml/2006/main" name="VfS Primary V2">
  <a:themeElements>
    <a:clrScheme name="VfS Primary V2">
      <a:dk1>
        <a:sysClr val="windowText" lastClr="000000"/>
      </a:dk1>
      <a:lt1>
        <a:sysClr val="window" lastClr="FFFFFF"/>
      </a:lt1>
      <a:dk2>
        <a:srgbClr val="DDE8F6"/>
      </a:dk2>
      <a:lt2>
        <a:srgbClr val="6088EF"/>
      </a:lt2>
      <a:accent1>
        <a:srgbClr val="FFD3D6"/>
      </a:accent1>
      <a:accent2>
        <a:srgbClr val="DF6068"/>
      </a:accent2>
      <a:accent3>
        <a:srgbClr val="FFFFCC"/>
      </a:accent3>
      <a:accent4>
        <a:srgbClr val="F2F2F2"/>
      </a:accent4>
      <a:accent5>
        <a:srgbClr val="F8AEB5"/>
      </a:accent5>
      <a:accent6>
        <a:srgbClr val="FFFF00"/>
      </a:accent6>
      <a:hlink>
        <a:srgbClr val="000000"/>
      </a:hlink>
      <a:folHlink>
        <a:srgbClr val="FFFFFF"/>
      </a:folHlink>
    </a:clrScheme>
    <a:fontScheme name="VfS Primary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VfS Primary V2" id="{46134739-847F-437A-AEEE-D646BC00FE84}" vid="{B1E37D16-0162-475D-B8A1-A2D6DC8BE190}"/>
    </a:ext>
  </a:extLst>
</a:theme>
</file>

<file path=ppt/theme/theme2.xml><?xml version="1.0" encoding="utf-8"?>
<a:theme xmlns:a="http://schemas.openxmlformats.org/drawingml/2006/main" name="Primary">
  <a:themeElements>
    <a:clrScheme name="Custom 6">
      <a:dk1>
        <a:sysClr val="windowText" lastClr="000000"/>
      </a:dk1>
      <a:lt1>
        <a:sysClr val="window" lastClr="FFFFFF"/>
      </a:lt1>
      <a:dk2>
        <a:srgbClr val="C9F3E9"/>
      </a:dk2>
      <a:lt2>
        <a:srgbClr val="FFD3D6"/>
      </a:lt2>
      <a:accent1>
        <a:srgbClr val="6088EF"/>
      </a:accent1>
      <a:accent2>
        <a:srgbClr val="DDE8F6"/>
      </a:accent2>
      <a:accent3>
        <a:srgbClr val="DF6068"/>
      </a:accent3>
      <a:accent4>
        <a:srgbClr val="F8AEB5"/>
      </a:accent4>
      <a:accent5>
        <a:srgbClr val="5B9BD5"/>
      </a:accent5>
      <a:accent6>
        <a:srgbClr val="FFFFCC"/>
      </a:accent6>
      <a:hlink>
        <a:srgbClr val="0563C1"/>
      </a:hlink>
      <a:folHlink>
        <a:srgbClr val="954F72"/>
      </a:folHlink>
    </a:clrScheme>
    <a:fontScheme name="VfS Primary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imary" id="{03B4099A-73C8-4F75-BD52-320CF1B1C079}" vid="{D20EAB71-8000-4BEB-B043-2908191A4E0F}"/>
    </a:ext>
  </a:extLst>
</a:theme>
</file>

<file path=ppt/theme/theme3.xml><?xml version="1.0" encoding="utf-8"?>
<a:theme xmlns:a="http://schemas.openxmlformats.org/drawingml/2006/main" name="Colleges 2020">
  <a:themeElements>
    <a:clrScheme name="Custom 2">
      <a:dk1>
        <a:srgbClr val="FFFFFF"/>
      </a:dk1>
      <a:lt1>
        <a:srgbClr val="000000"/>
      </a:lt1>
      <a:dk2>
        <a:srgbClr val="DDE8F6"/>
      </a:dk2>
      <a:lt2>
        <a:srgbClr val="6088EF"/>
      </a:lt2>
      <a:accent1>
        <a:srgbClr val="FFD3D6"/>
      </a:accent1>
      <a:accent2>
        <a:srgbClr val="DF6068"/>
      </a:accent2>
      <a:accent3>
        <a:srgbClr val="FFFFCC"/>
      </a:accent3>
      <a:accent4>
        <a:srgbClr val="F2F2F2"/>
      </a:accent4>
      <a:accent5>
        <a:srgbClr val="F8AEB5"/>
      </a:accent5>
      <a:accent6>
        <a:srgbClr val="FFFF00"/>
      </a:accent6>
      <a:hlink>
        <a:srgbClr val="000000"/>
      </a:hlink>
      <a:folHlink>
        <a:srgbClr val="FFFFFF"/>
      </a:folHlink>
    </a:clrScheme>
    <a:fontScheme name="VotesforSchools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lleges 2020" id="{7C05CD42-F35E-4E34-B7F2-73F2A771F85F}" vid="{357A42E1-F8C5-42F3-ABD3-3160F015A48C}"/>
    </a:ext>
  </a:extLst>
</a:theme>
</file>

<file path=ppt/theme/theme4.xml><?xml version="1.0" encoding="utf-8"?>
<a:theme xmlns:a="http://schemas.openxmlformats.org/drawingml/2006/main" name="VfS Secondary 2020">
  <a:themeElements>
    <a:clrScheme name="Custom 6">
      <a:dk1>
        <a:srgbClr val="FFFFFF"/>
      </a:dk1>
      <a:lt1>
        <a:srgbClr val="000000"/>
      </a:lt1>
      <a:dk2>
        <a:srgbClr val="EACEFA"/>
      </a:dk2>
      <a:lt2>
        <a:srgbClr val="AA32EA"/>
      </a:lt2>
      <a:accent1>
        <a:srgbClr val="D6F6EF"/>
      </a:accent1>
      <a:accent2>
        <a:srgbClr val="97E8D7"/>
      </a:accent2>
      <a:accent3>
        <a:srgbClr val="FFFFCC"/>
      </a:accent3>
      <a:accent4>
        <a:srgbClr val="F3F3F3"/>
      </a:accent4>
      <a:accent5>
        <a:srgbClr val="97E8D7"/>
      </a:accent5>
      <a:accent6>
        <a:srgbClr val="000000"/>
      </a:accent6>
      <a:hlink>
        <a:srgbClr val="000000"/>
      </a:hlink>
      <a:folHlink>
        <a:srgbClr val="000000"/>
      </a:folHlink>
    </a:clrScheme>
    <a:fontScheme name="VfS Primary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VfS Secondary V2" id="{BE365E8E-5A2B-4E58-AA6A-5327844D5BEE}" vid="{259619B4-93E7-4BDC-A7D9-5F671DBD5CD1}"/>
    </a:ext>
  </a:extLst>
</a:theme>
</file>

<file path=ppt/theme/theme5.xml><?xml version="1.0" encoding="utf-8"?>
<a:theme xmlns:a="http://schemas.openxmlformats.org/drawingml/2006/main" name="VfS Prisons 2020">
  <a:themeElements>
    <a:clrScheme name="Custom 8">
      <a:dk1>
        <a:srgbClr val="FFFFFF"/>
      </a:dk1>
      <a:lt1>
        <a:srgbClr val="000000"/>
      </a:lt1>
      <a:dk2>
        <a:srgbClr val="C3EFEF"/>
      </a:dk2>
      <a:lt2>
        <a:srgbClr val="30AFAF"/>
      </a:lt2>
      <a:accent1>
        <a:srgbClr val="EAB7D4"/>
      </a:accent1>
      <a:accent2>
        <a:srgbClr val="C93F8D"/>
      </a:accent2>
      <a:accent3>
        <a:srgbClr val="FFFFCC"/>
      </a:accent3>
      <a:accent4>
        <a:srgbClr val="F2F2F2"/>
      </a:accent4>
      <a:accent5>
        <a:srgbClr val="7F7F7F"/>
      </a:accent5>
      <a:accent6>
        <a:srgbClr val="000000"/>
      </a:accent6>
      <a:hlink>
        <a:srgbClr val="000000"/>
      </a:hlink>
      <a:folHlink>
        <a:srgbClr val="000000"/>
      </a:folHlink>
    </a:clrScheme>
    <a:fontScheme name="VotesforSchools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VfS College 2020">
  <a:themeElements>
    <a:clrScheme name="Custom 8">
      <a:dk1>
        <a:srgbClr val="FFFFFF"/>
      </a:dk1>
      <a:lt1>
        <a:srgbClr val="000000"/>
      </a:lt1>
      <a:dk2>
        <a:srgbClr val="C3EFEF"/>
      </a:dk2>
      <a:lt2>
        <a:srgbClr val="30AFAF"/>
      </a:lt2>
      <a:accent1>
        <a:srgbClr val="EAB7D4"/>
      </a:accent1>
      <a:accent2>
        <a:srgbClr val="C93F8D"/>
      </a:accent2>
      <a:accent3>
        <a:srgbClr val="FFFFCC"/>
      </a:accent3>
      <a:accent4>
        <a:srgbClr val="F2F2F2"/>
      </a:accent4>
      <a:accent5>
        <a:srgbClr val="7F7F7F"/>
      </a:accent5>
      <a:accent6>
        <a:srgbClr val="000000"/>
      </a:accent6>
      <a:hlink>
        <a:srgbClr val="000000"/>
      </a:hlink>
      <a:folHlink>
        <a:srgbClr val="000000"/>
      </a:folHlink>
    </a:clrScheme>
    <a:fontScheme name="VotesforSchools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VfS Primary V2</Template>
  <TotalTime>31807</TotalTime>
  <Words>2461</Words>
  <Application>Microsoft Office PowerPoint</Application>
  <PresentationFormat>On-screen Show (4:3)</PresentationFormat>
  <Paragraphs>323</Paragraphs>
  <Slides>29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Arial</vt:lpstr>
      <vt:lpstr>Calibri</vt:lpstr>
      <vt:lpstr>Century Gothic</vt:lpstr>
      <vt:lpstr>VfS Primary V2</vt:lpstr>
      <vt:lpstr>Primary</vt:lpstr>
      <vt:lpstr>Colleges 2020</vt:lpstr>
      <vt:lpstr>VfS Secondary 2020</vt:lpstr>
      <vt:lpstr>VfS Prisons 2020</vt:lpstr>
      <vt:lpstr>VfS College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Ext: Happy Birthday NHS!</vt:lpstr>
      <vt:lpstr>Now…</vt:lpstr>
      <vt:lpstr>You can vote from home at…  https://www.surveymonkey.co.uk/r/vfs-primary-causes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Esslemont</dc:creator>
  <cp:lastModifiedBy>Mandy Jarvis</cp:lastModifiedBy>
  <cp:revision>9582</cp:revision>
  <dcterms:created xsi:type="dcterms:W3CDTF">2017-10-02T12:52:21Z</dcterms:created>
  <dcterms:modified xsi:type="dcterms:W3CDTF">2020-06-28T17:50:08Z</dcterms:modified>
</cp:coreProperties>
</file>