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7" d="100"/>
          <a:sy n="87" d="100"/>
        </p:scale>
        <p:origin x="528" y="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52A514-3FD0-40CC-ACEA-2F1040DBCD08}" type="datetimeFigureOut">
              <a:rPr lang="en-US" smtClean="0"/>
              <a:t>4/16/2021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146703-92A6-49B9-8D0A-AE885AEB39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44315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52A514-3FD0-40CC-ACEA-2F1040DBCD08}" type="datetimeFigureOut">
              <a:rPr lang="en-US" smtClean="0"/>
              <a:t>4/16/2021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146703-92A6-49B9-8D0A-AE885AEB39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6327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52A514-3FD0-40CC-ACEA-2F1040DBCD08}" type="datetimeFigureOut">
              <a:rPr lang="en-US" smtClean="0"/>
              <a:t>4/16/2021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146703-92A6-49B9-8D0A-AE885AEB39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07652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52A514-3FD0-40CC-ACEA-2F1040DBCD08}" type="datetimeFigureOut">
              <a:rPr lang="en-US" smtClean="0"/>
              <a:t>4/16/2021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146703-92A6-49B9-8D0A-AE885AEB39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86048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52A514-3FD0-40CC-ACEA-2F1040DBCD08}" type="datetimeFigureOut">
              <a:rPr lang="en-US" smtClean="0"/>
              <a:t>4/16/2021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146703-92A6-49B9-8D0A-AE885AEB39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77004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52A514-3FD0-40CC-ACEA-2F1040DBCD08}" type="datetimeFigureOut">
              <a:rPr lang="en-US" smtClean="0"/>
              <a:t>4/16/2021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146703-92A6-49B9-8D0A-AE885AEB39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26791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52A514-3FD0-40CC-ACEA-2F1040DBCD08}" type="datetimeFigureOut">
              <a:rPr lang="en-US" smtClean="0"/>
              <a:t>4/16/2021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146703-92A6-49B9-8D0A-AE885AEB39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73625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52A514-3FD0-40CC-ACEA-2F1040DBCD08}" type="datetimeFigureOut">
              <a:rPr lang="en-US" smtClean="0"/>
              <a:t>4/16/2021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146703-92A6-49B9-8D0A-AE885AEB39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64889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52A514-3FD0-40CC-ACEA-2F1040DBCD08}" type="datetimeFigureOut">
              <a:rPr lang="en-US" smtClean="0"/>
              <a:t>4/16/2021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146703-92A6-49B9-8D0A-AE885AEB39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37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52A514-3FD0-40CC-ACEA-2F1040DBCD08}" type="datetimeFigureOut">
              <a:rPr lang="en-US" smtClean="0"/>
              <a:t>4/16/2021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146703-92A6-49B9-8D0A-AE885AEB39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07279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52A514-3FD0-40CC-ACEA-2F1040DBCD08}" type="datetimeFigureOut">
              <a:rPr lang="en-US" smtClean="0"/>
              <a:t>4/16/2021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146703-92A6-49B9-8D0A-AE885AEB39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59614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52A514-3FD0-40CC-ACEA-2F1040DBCD08}" type="datetimeFigureOut">
              <a:rPr lang="en-US" smtClean="0"/>
              <a:t>4/16/2021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146703-92A6-49B9-8D0A-AE885AEB39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61728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35839" t="18699" r="36738"/>
          <a:stretch/>
        </p:blipFill>
        <p:spPr>
          <a:xfrm>
            <a:off x="418010" y="22256"/>
            <a:ext cx="1456219" cy="113161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607084" y="77400"/>
            <a:ext cx="5150769" cy="11387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800" dirty="0" smtClean="0">
                <a:latin typeface="Arial" panose="020B0604020202020204" pitchFamily="34" charset="0"/>
                <a:cs typeface="Arial" panose="020B0604020202020204" pitchFamily="34" charset="0"/>
              </a:rPr>
              <a:t>I am a Designer…</a:t>
            </a:r>
          </a:p>
          <a:p>
            <a:pPr algn="ctr"/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End of Key Stage Expectations</a:t>
            </a: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89474" y="24983"/>
            <a:ext cx="1561636" cy="1207740"/>
          </a:xfrm>
          <a:prstGeom prst="rect">
            <a:avLst/>
          </a:prstGeom>
        </p:spPr>
      </p:pic>
      <p:graphicFrame>
        <p:nvGraphicFramePr>
          <p:cNvPr id="7" name="Table 6"/>
          <p:cNvGraphicFramePr>
            <a:graphicFrameLocks noGrp="1"/>
          </p:cNvGraphicFramePr>
          <p:nvPr>
            <p:extLst/>
          </p:nvPr>
        </p:nvGraphicFramePr>
        <p:xfrm>
          <a:off x="110789" y="1216173"/>
          <a:ext cx="11940321" cy="55595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80107">
                  <a:extLst>
                    <a:ext uri="{9D8B030D-6E8A-4147-A177-3AD203B41FA5}">
                      <a16:colId xmlns:a16="http://schemas.microsoft.com/office/drawing/2014/main" val="4263100489"/>
                    </a:ext>
                  </a:extLst>
                </a:gridCol>
                <a:gridCol w="3980107">
                  <a:extLst>
                    <a:ext uri="{9D8B030D-6E8A-4147-A177-3AD203B41FA5}">
                      <a16:colId xmlns:a16="http://schemas.microsoft.com/office/drawing/2014/main" val="1827141559"/>
                    </a:ext>
                  </a:extLst>
                </a:gridCol>
                <a:gridCol w="3980107">
                  <a:extLst>
                    <a:ext uri="{9D8B030D-6E8A-4147-A177-3AD203B41FA5}">
                      <a16:colId xmlns:a16="http://schemas.microsoft.com/office/drawing/2014/main" val="45716750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Key Stage</a:t>
                      </a:r>
                      <a:r>
                        <a:rPr lang="en-GB" baseline="0" dirty="0" smtClean="0"/>
                        <a:t> 1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Lower Key</a:t>
                      </a:r>
                      <a:r>
                        <a:rPr lang="en-GB" baseline="0" dirty="0" smtClean="0"/>
                        <a:t> Stage 2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Upper Key Stage 2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3041714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300" b="1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Design and Technology</a:t>
                      </a:r>
                      <a:endParaRPr lang="en-GB" sz="13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marL="342900" lvl="0" indent="-342900" algn="l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13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I can explore existing ideas and products</a:t>
                      </a:r>
                      <a:endParaRPr lang="en-GB" sz="13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marL="342900" lvl="0" indent="-342900" algn="l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13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I can explore strength and stability of structures </a:t>
                      </a:r>
                      <a:endParaRPr lang="en-GB" sz="13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marL="342900" lvl="0" indent="-342900" algn="l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13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I can select from a range of materials and textiles</a:t>
                      </a:r>
                      <a:endParaRPr lang="en-GB" sz="13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marL="342900" lvl="0" indent="-342900" algn="l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13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I can use tools safely with supervision </a:t>
                      </a:r>
                      <a:endParaRPr lang="en-GB" sz="13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marL="342900" lvl="0" indent="-342900" algn="l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13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I can make a prototype</a:t>
                      </a:r>
                      <a:endParaRPr lang="en-GB" sz="13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marL="342900" lvl="0" indent="-342900" algn="l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13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I can design a product</a:t>
                      </a:r>
                      <a:endParaRPr lang="en-GB" sz="13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marL="342900" lvl="0" indent="-342900" algn="l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13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I can create a product</a:t>
                      </a:r>
                      <a:endParaRPr lang="en-GB" sz="13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marL="342900" lvl="0" indent="-342900" algn="l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13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I can evaluate a final product with some links to set criteria</a:t>
                      </a:r>
                      <a:endParaRPr lang="en-GB" sz="13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marL="342900" lvl="0" indent="-342900" algn="l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13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I can evaluate other peoples’ </a:t>
                      </a:r>
                      <a:r>
                        <a:rPr lang="en-GB" sz="1300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product</a:t>
                      </a:r>
                    </a:p>
                    <a:p>
                      <a:pPr marL="342900" lvl="0" indent="-342900" algn="l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endParaRPr lang="en-GB" sz="13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300" b="1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Food Technology</a:t>
                      </a:r>
                      <a:endParaRPr lang="en-GB" sz="13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marL="342900" lvl="0" indent="-342900" algn="l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13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I can select from a range of ingredients, choose appropriate tools and use them safely.</a:t>
                      </a:r>
                      <a:endParaRPr lang="en-GB" sz="13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marL="342900" lvl="0" indent="-342900" algn="l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13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I can use the principles of a healthy diet to make a healthy product</a:t>
                      </a:r>
                      <a:endParaRPr lang="en-GB" sz="13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marL="342900" lvl="0" indent="-342900" algn="l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13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I can recognise the need for a varied diet</a:t>
                      </a:r>
                      <a:endParaRPr lang="en-GB" sz="13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114300" marR="114300" marT="0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300" b="1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Design and Technology</a:t>
                      </a:r>
                      <a:endParaRPr lang="en-GB" sz="13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marL="342900" lvl="0" indent="-342900" algn="l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13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I can explore existing ideas and products</a:t>
                      </a:r>
                      <a:endParaRPr lang="en-GB" sz="13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marL="342900" lvl="0" indent="-342900" algn="l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13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I can use a mechanical system in my own work</a:t>
                      </a:r>
                    </a:p>
                    <a:p>
                      <a:pPr marL="342900" lvl="0" indent="-342900" algn="l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13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I can select from a range of materials and textiles to fit my product</a:t>
                      </a:r>
                      <a:endParaRPr lang="en-GB" sz="13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marL="342900" lvl="0" indent="-342900" algn="l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13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I can use annotated sketches and make prototypes to explain ideas</a:t>
                      </a:r>
                    </a:p>
                    <a:p>
                      <a:pPr marL="342900" lvl="0" indent="-342900" algn="l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13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I can select and use a range of tools and equipment with a bit more independence</a:t>
                      </a:r>
                    </a:p>
                    <a:p>
                      <a:pPr marL="342900" lvl="0" indent="-342900" algn="l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13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I can design a product fit for purpose</a:t>
                      </a:r>
                    </a:p>
                    <a:p>
                      <a:pPr marL="342900" lvl="0" indent="-342900" algn="l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13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I can create a product fit for purpose </a:t>
                      </a:r>
                    </a:p>
                    <a:p>
                      <a:pPr marL="342900" lvl="0" indent="-342900" algn="l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13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I can evaluate a final product based on being fit for purpose with links to the set the criteria/research</a:t>
                      </a:r>
                    </a:p>
                    <a:p>
                      <a:pPr marL="342900" lvl="0" indent="-342900" algn="l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13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I can evaluate other peoples’ products and give advice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3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300" b="1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Food Technology</a:t>
                      </a:r>
                      <a:endParaRPr lang="en-GB" sz="13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marL="342900" lvl="0" indent="-342900" algn="l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13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I can understand seasonality</a:t>
                      </a:r>
                    </a:p>
                    <a:p>
                      <a:pPr marL="342900" lvl="0" indent="-342900" algn="l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13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I can apply the principles of a healthy and varied diet</a:t>
                      </a:r>
                    </a:p>
                    <a:p>
                      <a:pPr marL="342900" lvl="0" indent="-342900" algn="l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13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I know where and how a variety of ingredients are grown, caught, reared or processed.</a:t>
                      </a:r>
                    </a:p>
                  </a:txBody>
                  <a:tcPr marL="114300" marR="11430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300" b="1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Design and Technology</a:t>
                      </a:r>
                      <a:endParaRPr lang="en-GB" sz="13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marL="342900" lvl="0" indent="-342900" algn="l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13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I can explore, investigate and research existing ideas and products using a range of sources</a:t>
                      </a:r>
                      <a:endParaRPr lang="en-GB" sz="13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marL="342900" lvl="0" indent="-342900" algn="l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13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I can use electrical components in my own work</a:t>
                      </a:r>
                      <a:endParaRPr lang="en-GB" sz="13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marL="342900" lvl="0" indent="-342900" algn="l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13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I can apply technical knowledge to reinforce and strengthen a structure</a:t>
                      </a:r>
                    </a:p>
                    <a:p>
                      <a:pPr marL="342900" lvl="0" indent="-342900" algn="l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13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I can draw up a design of an existing product</a:t>
                      </a:r>
                      <a:endParaRPr lang="en-GB" sz="13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marL="342900" lvl="0" indent="-342900" algn="l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13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I can create cross-sectional/exploded diagrams.</a:t>
                      </a:r>
                    </a:p>
                    <a:p>
                      <a:pPr marL="342900" lvl="0" indent="-342900" algn="l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13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I can use annotated sketches to explain ideas and design a product</a:t>
                      </a:r>
                    </a:p>
                    <a:p>
                      <a:pPr marL="342900" lvl="0" indent="-342900" algn="l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13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I can use a range of tools to cut, shape, make and finish a model.</a:t>
                      </a:r>
                      <a:endParaRPr lang="en-GB" sz="13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marL="342900" lvl="0" indent="-342900" algn="l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13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Evaluate against design criteria and consider the views of others.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GB" sz="13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300" b="1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Food Technology</a:t>
                      </a:r>
                      <a:endParaRPr lang="en-GB" sz="13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marL="342900" lvl="0" indent="-342900" algn="l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13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Research existing recipes</a:t>
                      </a:r>
                    </a:p>
                    <a:p>
                      <a:pPr marL="342900" lvl="0" indent="-342900" algn="l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13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Apply the principles of a healthy and varied diet</a:t>
                      </a:r>
                    </a:p>
                    <a:p>
                      <a:pPr marL="342900" lvl="0" indent="-342900" algn="l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13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Know where and how a variety of ingredients are grown, caught, reared or processed.</a:t>
                      </a:r>
                    </a:p>
                  </a:txBody>
                  <a:tcPr marL="114300" marR="114300" marT="0" marB="0"/>
                </a:tc>
                <a:extLst>
                  <a:ext uri="{0D108BD9-81ED-4DB2-BD59-A6C34878D82A}">
                    <a16:rowId xmlns:a16="http://schemas.microsoft.com/office/drawing/2014/main" val="114965008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017543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365</Words>
  <Application>Microsoft Office PowerPoint</Application>
  <PresentationFormat>Widescreen</PresentationFormat>
  <Paragraphs>49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Symbol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Katy Williams</dc:creator>
  <cp:lastModifiedBy>Katy Williams</cp:lastModifiedBy>
  <cp:revision>1</cp:revision>
  <dcterms:created xsi:type="dcterms:W3CDTF">2021-04-16T08:46:16Z</dcterms:created>
  <dcterms:modified xsi:type="dcterms:W3CDTF">2021-04-16T08:46:43Z</dcterms:modified>
</cp:coreProperties>
</file>