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25"/>
  </p:notesMasterIdLst>
  <p:sldIdLst>
    <p:sldId id="297" r:id="rId6"/>
    <p:sldId id="260" r:id="rId7"/>
    <p:sldId id="261" r:id="rId8"/>
    <p:sldId id="311" r:id="rId9"/>
    <p:sldId id="314" r:id="rId10"/>
    <p:sldId id="284" r:id="rId11"/>
    <p:sldId id="315" r:id="rId12"/>
    <p:sldId id="316" r:id="rId13"/>
    <p:sldId id="293" r:id="rId14"/>
    <p:sldId id="287" r:id="rId15"/>
    <p:sldId id="262" r:id="rId16"/>
    <p:sldId id="317" r:id="rId17"/>
    <p:sldId id="318" r:id="rId18"/>
    <p:sldId id="307" r:id="rId19"/>
    <p:sldId id="296" r:id="rId20"/>
    <p:sldId id="291" r:id="rId21"/>
    <p:sldId id="309" r:id="rId22"/>
    <p:sldId id="282" r:id="rId23"/>
    <p:sldId id="30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1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9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33C8D7-CD75-4D50-9A30-4CCFE84CD96A}" v="1" dt="2021-08-10T17:56:56.138"/>
    <p1510:client id="{E23DA1E7-51DF-42A7-80C2-1DC4DE28DF44}" v="3" dt="2021-08-06T18:43:20.4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E23DA1E7-51DF-42A7-80C2-1DC4DE28DF44}"/>
    <pc:docChg chg="custSel modSld sldOrd">
      <pc:chgData name="Kathy Morgan" userId="19752d8f-270a-426b-91ad-1bf5c79275bc" providerId="ADAL" clId="{E23DA1E7-51DF-42A7-80C2-1DC4DE28DF44}" dt="2021-08-06T18:48:54.236" v="263" actId="20577"/>
      <pc:docMkLst>
        <pc:docMk/>
      </pc:docMkLst>
      <pc:sldChg chg="addSp modSp mod">
        <pc:chgData name="Kathy Morgan" userId="19752d8f-270a-426b-91ad-1bf5c79275bc" providerId="ADAL" clId="{E23DA1E7-51DF-42A7-80C2-1DC4DE28DF44}" dt="2021-08-06T18:20:42.859" v="7" actId="1076"/>
        <pc:sldMkLst>
          <pc:docMk/>
          <pc:sldMk cId="1717468709" sldId="260"/>
        </pc:sldMkLst>
        <pc:picChg chg="add mod">
          <ac:chgData name="Kathy Morgan" userId="19752d8f-270a-426b-91ad-1bf5c79275bc" providerId="ADAL" clId="{E23DA1E7-51DF-42A7-80C2-1DC4DE28DF44}" dt="2021-08-06T18:20:42.859" v="7" actId="1076"/>
          <ac:picMkLst>
            <pc:docMk/>
            <pc:sldMk cId="1717468709" sldId="260"/>
            <ac:picMk id="7" creationId="{2A8ADCF6-7025-4612-9576-87916F84A84E}"/>
          </ac:picMkLst>
        </pc:picChg>
      </pc:sldChg>
      <pc:sldChg chg="ord">
        <pc:chgData name="Kathy Morgan" userId="19752d8f-270a-426b-91ad-1bf5c79275bc" providerId="ADAL" clId="{E23DA1E7-51DF-42A7-80C2-1DC4DE28DF44}" dt="2021-08-06T18:46:36.376" v="232"/>
        <pc:sldMkLst>
          <pc:docMk/>
          <pc:sldMk cId="2332097036" sldId="291"/>
        </pc:sldMkLst>
      </pc:sldChg>
      <pc:sldChg chg="ord modNotesTx">
        <pc:chgData name="Kathy Morgan" userId="19752d8f-270a-426b-91ad-1bf5c79275bc" providerId="ADAL" clId="{E23DA1E7-51DF-42A7-80C2-1DC4DE28DF44}" dt="2021-08-06T18:48:54.236" v="263" actId="20577"/>
        <pc:sldMkLst>
          <pc:docMk/>
          <pc:sldMk cId="2671776133" sldId="309"/>
        </pc:sldMkLst>
      </pc:sldChg>
      <pc:sldChg chg="addSp delSp modSp mod modNotesTx">
        <pc:chgData name="Kathy Morgan" userId="19752d8f-270a-426b-91ad-1bf5c79275bc" providerId="ADAL" clId="{E23DA1E7-51DF-42A7-80C2-1DC4DE28DF44}" dt="2021-08-06T18:32:08.769" v="108" actId="20577"/>
        <pc:sldMkLst>
          <pc:docMk/>
          <pc:sldMk cId="77366541" sldId="311"/>
        </pc:sldMkLst>
        <pc:spChg chg="del">
          <ac:chgData name="Kathy Morgan" userId="19752d8f-270a-426b-91ad-1bf5c79275bc" providerId="ADAL" clId="{E23DA1E7-51DF-42A7-80C2-1DC4DE28DF44}" dt="2021-08-06T18:20:52.758" v="8" actId="478"/>
          <ac:spMkLst>
            <pc:docMk/>
            <pc:sldMk cId="77366541" sldId="311"/>
            <ac:spMk id="7" creationId="{F3031879-64A9-4712-86E5-137A3943A1FC}"/>
          </ac:spMkLst>
        </pc:spChg>
        <pc:spChg chg="add mod">
          <ac:chgData name="Kathy Morgan" userId="19752d8f-270a-426b-91ad-1bf5c79275bc" providerId="ADAL" clId="{E23DA1E7-51DF-42A7-80C2-1DC4DE28DF44}" dt="2021-08-06T18:32:08.769" v="108" actId="20577"/>
          <ac:spMkLst>
            <pc:docMk/>
            <pc:sldMk cId="77366541" sldId="311"/>
            <ac:spMk id="9" creationId="{485064F1-CB9D-4B2A-BDF3-58C0DA4B4974}"/>
          </ac:spMkLst>
        </pc:spChg>
        <pc:spChg chg="add del mod">
          <ac:chgData name="Kathy Morgan" userId="19752d8f-270a-426b-91ad-1bf5c79275bc" providerId="ADAL" clId="{E23DA1E7-51DF-42A7-80C2-1DC4DE28DF44}" dt="2021-08-06T18:26:17.582" v="11" actId="478"/>
          <ac:spMkLst>
            <pc:docMk/>
            <pc:sldMk cId="77366541" sldId="311"/>
            <ac:spMk id="10" creationId="{BEA9875E-BBCB-49FA-BAD9-851B42797622}"/>
          </ac:spMkLst>
        </pc:spChg>
        <pc:picChg chg="add mod">
          <ac:chgData name="Kathy Morgan" userId="19752d8f-270a-426b-91ad-1bf5c79275bc" providerId="ADAL" clId="{E23DA1E7-51DF-42A7-80C2-1DC4DE28DF44}" dt="2021-08-06T18:26:11.576" v="9"/>
          <ac:picMkLst>
            <pc:docMk/>
            <pc:sldMk cId="77366541" sldId="311"/>
            <ac:picMk id="8" creationId="{5E5DF07F-830D-4207-9519-3D3C3634EEB7}"/>
          </ac:picMkLst>
        </pc:picChg>
      </pc:sldChg>
      <pc:sldChg chg="addSp modSp mod addCm">
        <pc:chgData name="Kathy Morgan" userId="19752d8f-270a-426b-91ad-1bf5c79275bc" providerId="ADAL" clId="{E23DA1E7-51DF-42A7-80C2-1DC4DE28DF44}" dt="2021-08-06T18:45:59.957" v="230" actId="1076"/>
        <pc:sldMkLst>
          <pc:docMk/>
          <pc:sldMk cId="2903866314" sldId="314"/>
        </pc:sldMkLst>
        <pc:spChg chg="add mod">
          <ac:chgData name="Kathy Morgan" userId="19752d8f-270a-426b-91ad-1bf5c79275bc" providerId="ADAL" clId="{E23DA1E7-51DF-42A7-80C2-1DC4DE28DF44}" dt="2021-08-06T18:45:59.957" v="230" actId="1076"/>
          <ac:spMkLst>
            <pc:docMk/>
            <pc:sldMk cId="2903866314" sldId="314"/>
            <ac:spMk id="6" creationId="{2FBFF18D-9410-4EAD-90B1-0BAC638D9F84}"/>
          </ac:spMkLst>
        </pc:spChg>
        <pc:spChg chg="mod">
          <ac:chgData name="Kathy Morgan" userId="19752d8f-270a-426b-91ad-1bf5c79275bc" providerId="ADAL" clId="{E23DA1E7-51DF-42A7-80C2-1DC4DE28DF44}" dt="2021-08-06T18:43:00.087" v="117" actId="14100"/>
          <ac:spMkLst>
            <pc:docMk/>
            <pc:sldMk cId="2903866314" sldId="314"/>
            <ac:spMk id="9" creationId="{5DC2223E-E6AF-4F87-911D-C2F146304B57}"/>
          </ac:spMkLst>
        </pc:spChg>
        <pc:picChg chg="add mod">
          <ac:chgData name="Kathy Morgan" userId="19752d8f-270a-426b-91ad-1bf5c79275bc" providerId="ADAL" clId="{E23DA1E7-51DF-42A7-80C2-1DC4DE28DF44}" dt="2021-08-06T18:45:55.805" v="229" actId="14100"/>
          <ac:picMkLst>
            <pc:docMk/>
            <pc:sldMk cId="2903866314" sldId="314"/>
            <ac:picMk id="5" creationId="{8049A786-613B-4890-A43C-AA260DFC04CF}"/>
          </ac:picMkLst>
        </pc:picChg>
      </pc:sldChg>
    </pc:docChg>
  </pc:docChgLst>
  <pc:docChgLst>
    <pc:chgData name="Tammy Pankey" userId="S::tpankey@firstinspires.org::89b84b47-0384-4d66-b56e-dc00ebdb68cf" providerId="AD" clId="Web-{7333C8D7-CD75-4D50-9A30-4CCFE84CD96A}"/>
    <pc:docChg chg="">
      <pc:chgData name="Tammy Pankey" userId="S::tpankey@firstinspires.org::89b84b47-0384-4d66-b56e-dc00ebdb68cf" providerId="AD" clId="Web-{7333C8D7-CD75-4D50-9A30-4CCFE84CD96A}" dt="2021-08-10T17:56:56.138" v="0"/>
      <pc:docMkLst>
        <pc:docMk/>
      </pc:docMkLst>
      <pc:sldChg chg="addCm">
        <pc:chgData name="Tammy Pankey" userId="S::tpankey@firstinspires.org::89b84b47-0384-4d66-b56e-dc00ebdb68cf" providerId="AD" clId="Web-{7333C8D7-CD75-4D50-9A30-4CCFE84CD96A}" dt="2021-08-10T17:56:56.138" v="0"/>
        <pc:sldMkLst>
          <pc:docMk/>
          <pc:sldMk cId="2903866314" sldId="31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hBSaVsMvgE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l"/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be able to describe what everyone’s strong points are and why they like working with them. 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Facilitator Tips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Mission videos can be found in the Interactive Robot Game Rulebook too!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sticky notes and planning cards for team to place on the mat to map out their mission strategy.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find the missions where points can be scored most easily and do these first. 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25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More copies of the Pseudocode page can be photocopied. They can be used for each mission the team attempts. 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1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Be sure the team collects their sources in a shared location, either online or on paper.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Take some extra time with the team if needed to explore all the solution ideas and narrow it down to one.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Make sure their solution has the potential to be developed and they can explain their solution clearly.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Innovation Project Planning page can be completed over multiple sessions and helps the team document their process.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83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995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0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44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How Robots Can Assist - Not Replace - Humans in Factories</a:t>
            </a:r>
            <a:r>
              <a:rPr lang="en-US" sz="1800" u="none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u="none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CNBC Length 8:43</a:t>
            </a:r>
            <a:endParaRPr lang="en-US" sz="1800" u="sng" dirty="0">
              <a:solidFill>
                <a:srgbClr val="0563C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https://youtu.be/hhBSaVsMvgE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hyperlink" Target="https://www.youtube.com/c/FIRSTLEGOLeagueofficia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pushing a cart with boxes on it&#10;&#10;Description automatically generated with low confidence">
            <a:extLst>
              <a:ext uri="{FF2B5EF4-FFF2-40B4-BE49-F238E27FC236}">
                <a16:creationId xmlns:a16="http://schemas.microsoft.com/office/drawing/2014/main" id="{44AC2018-A9F7-42E9-90E8-FEA43916C50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031" y="3068998"/>
            <a:ext cx="3773391" cy="330298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solidFill>
                <a:srgbClr val="211D1E"/>
              </a:solidFill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create a mission strategy plan and write pseudocode for a mission.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conduct research on their identified problem and start the Innovation Project Planning page.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3A4F7D-D03A-47E9-9AA3-09C70A70AC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858" y="3800453"/>
            <a:ext cx="8698281" cy="9125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8ADCF6-7025-4612-9576-87916F84A84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38" y="3183554"/>
            <a:ext cx="8503920" cy="6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E1BC0E9E-2A4C-4038-BC0B-B39FCB2392C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9214" y="2595258"/>
            <a:ext cx="5389581" cy="219875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3539214" y="961147"/>
            <a:ext cx="529590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</a:t>
            </a:r>
            <a:r>
              <a:rPr lang="en-US" sz="24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Teamwork 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and your team.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Record examples of how your team has learned to work together. </a:t>
            </a:r>
            <a:endParaRPr lang="en-US" sz="2400" dirty="0">
              <a:latin typeface="Helvetica Neue" panose="02000503000000020004"/>
            </a:endParaRPr>
          </a:p>
        </p:txBody>
      </p:sp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7151F1DD-FBA2-435E-B2F9-94426B2EA83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083488"/>
            <a:ext cx="2560320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18901DB2-91CA-4101-ABB6-3E5D6765FB8A}"/>
              </a:ext>
            </a:extLst>
          </p:cNvPr>
          <p:cNvSpPr txBox="1">
            <a:spLocks/>
          </p:cNvSpPr>
          <p:nvPr/>
        </p:nvSpPr>
        <p:spPr>
          <a:xfrm>
            <a:off x="628650" y="1541735"/>
            <a:ext cx="7709807" cy="762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 dirty="0">
              <a:solidFill>
                <a:srgbClr val="000000"/>
              </a:solidFill>
            </a:endParaRPr>
          </a:p>
          <a:p>
            <a:endParaRPr lang="en-US" sz="1800" b="0" i="0" u="none" strike="noStrike" baseline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A609E0-F97D-439F-A30F-F749A944E3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7886700" cy="394606"/>
          </a:xfrm>
        </p:spPr>
        <p:txBody>
          <a:bodyPr>
            <a:normAutofit lnSpcReduction="10000"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Watch the Missions part of the season video again. 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  <a:p>
            <a:endParaRPr lang="en-US" b="0" i="0" u="none" strike="noStrike" baseline="0" dirty="0">
              <a:latin typeface="Helvetica Neue" panose="02000503000000020004"/>
            </a:endParaRPr>
          </a:p>
          <a:p>
            <a:endParaRPr lang="en-US" dirty="0">
              <a:latin typeface="Helvetica Neue" panose="020005030000000200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5DF07F-830D-4207-9519-3D3C3634EEB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39" y="1444869"/>
            <a:ext cx="3968261" cy="396826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85064F1-CB9D-4B2A-BDF3-58C0DA4B4974}"/>
              </a:ext>
            </a:extLst>
          </p:cNvPr>
          <p:cNvSpPr txBox="1"/>
          <p:nvPr/>
        </p:nvSpPr>
        <p:spPr>
          <a:xfrm>
            <a:off x="4572000" y="2152053"/>
            <a:ext cx="3833446" cy="2553891"/>
          </a:xfrm>
          <a:prstGeom prst="roundRect">
            <a:avLst/>
          </a:prstGeom>
          <a:noFill/>
          <a:ln w="38100">
            <a:solidFill>
              <a:srgbClr val="ED1C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Helvetica Neue" panose="02000503000000020004"/>
              </a:rPr>
              <a:t>Visit the </a:t>
            </a:r>
          </a:p>
          <a:p>
            <a:pPr algn="ctr"/>
            <a:r>
              <a:rPr lang="en-US" sz="2400" i="1" dirty="0">
                <a:latin typeface="Helvetica Neue" panose="02000503000000020004"/>
                <a:hlinkClick r:id="rId4"/>
              </a:rPr>
              <a:t>FIRST</a:t>
            </a:r>
            <a:r>
              <a:rPr lang="en-US" sz="2400" baseline="30000" dirty="0">
                <a:latin typeface="Helvetica Neue" panose="02000503000000020004"/>
                <a:hlinkClick r:id="rId4"/>
              </a:rPr>
              <a:t>®</a:t>
            </a:r>
            <a:r>
              <a:rPr lang="en-US" sz="2400" dirty="0">
                <a:latin typeface="Helvetica Neue" panose="02000503000000020004"/>
                <a:hlinkClick r:id="rId4"/>
              </a:rPr>
              <a:t> LEGO</a:t>
            </a:r>
            <a:r>
              <a:rPr lang="en-US" sz="2400" baseline="30000" dirty="0">
                <a:latin typeface="Helvetica Neue" panose="02000503000000020004"/>
                <a:hlinkClick r:id="rId4"/>
              </a:rPr>
              <a:t> ®</a:t>
            </a:r>
            <a:r>
              <a:rPr lang="en-US" sz="2400" dirty="0">
                <a:latin typeface="Helvetica Neue" panose="02000503000000020004"/>
                <a:hlinkClick r:id="" action="ppaction://noaction"/>
              </a:rPr>
              <a:t> League </a:t>
            </a:r>
          </a:p>
          <a:p>
            <a:pPr algn="ctr"/>
            <a:r>
              <a:rPr lang="en-US" sz="2400" dirty="0">
                <a:latin typeface="Helvetica Neue" panose="02000503000000020004"/>
                <a:hlinkClick r:id="" action="ppaction://noaction"/>
              </a:rPr>
              <a:t>YouTube Channel </a:t>
            </a:r>
            <a:endParaRPr lang="en-US" sz="2400" dirty="0">
              <a:latin typeface="Helvetica Neue" panose="02000503000000020004"/>
            </a:endParaRPr>
          </a:p>
          <a:p>
            <a:pPr algn="ctr"/>
            <a:r>
              <a:rPr lang="en-US" sz="2400" dirty="0">
                <a:latin typeface="Helvetica Neue" panose="02000503000000020004"/>
              </a:rPr>
              <a:t>to watch the </a:t>
            </a:r>
          </a:p>
          <a:p>
            <a:pPr algn="ctr"/>
            <a:r>
              <a:rPr lang="en-US" sz="2400" dirty="0">
                <a:latin typeface="Helvetica Neue" panose="02000503000000020004"/>
              </a:rPr>
              <a:t>CARGO CONNECT season video</a:t>
            </a:r>
          </a:p>
        </p:txBody>
      </p:sp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DC2223E-E6AF-4F87-911D-C2F146304B5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20994"/>
            <a:ext cx="2736850" cy="4494006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Start to think about your mission strategy.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Design an effective work plan.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which missions your team will attempt first.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8049A786-613B-4890-A43C-AA260DFC0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981" y="1454064"/>
            <a:ext cx="5066369" cy="35751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BFF18D-9410-4EAD-90B1-0BAC638D9F84}"/>
              </a:ext>
            </a:extLst>
          </p:cNvPr>
          <p:cNvSpPr txBox="1"/>
          <p:nvPr/>
        </p:nvSpPr>
        <p:spPr>
          <a:xfrm>
            <a:off x="4068820" y="5096159"/>
            <a:ext cx="38266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latin typeface="Helvetica Neue" panose="02000503000000020004"/>
              </a:rPr>
              <a:t>Example from Droid Robotics (flltutorials.com)</a:t>
            </a:r>
          </a:p>
        </p:txBody>
      </p:sp>
    </p:spTree>
    <p:extLst>
      <p:ext uri="{BB962C8B-B14F-4D97-AF65-F5344CB8AC3E}">
        <p14:creationId xmlns:p14="http://schemas.microsoft.com/office/powerpoint/2010/main" val="2903866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54CDDF-E993-458B-B625-7C1E534AA8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2399558" cy="4106862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Complete the </a:t>
            </a:r>
            <a:r>
              <a:rPr lang="en-US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Pseudocode </a:t>
            </a:r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page.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08AC6ADB-96EF-40A8-BAB9-8409CD0CEF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4269" y="1127761"/>
            <a:ext cx="5785248" cy="440714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5406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09F4D6-8962-4CC6-AB5D-85BAA59ED2D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764" y="1158273"/>
            <a:ext cx="7962472" cy="454145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815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7538" y="1338983"/>
            <a:ext cx="7886700" cy="762634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how the program will make your robot act.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Revisit the earlier lessons or do the optional lesson listed below. </a:t>
            </a:r>
            <a:endParaRPr lang="en-US" dirty="0">
              <a:latin typeface="Helvetica Neue" panose="02000503000000020004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5790FC9-2581-40A9-831C-A5B74FAD4634}"/>
              </a:ext>
            </a:extLst>
          </p:cNvPr>
          <p:cNvSpPr txBox="1">
            <a:spLocks/>
          </p:cNvSpPr>
          <p:nvPr/>
        </p:nvSpPr>
        <p:spPr>
          <a:xfrm>
            <a:off x="624384" y="4587463"/>
            <a:ext cx="7920790" cy="7626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Amend the guided mission code so it works on the advanced driving base.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B12CB2-D352-463A-99AC-EEF532C5214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539" y="2914399"/>
            <a:ext cx="3830350" cy="11535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7AC5CA-8974-467B-AF62-EEEBA9F7F38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893851"/>
            <a:ext cx="3830350" cy="126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67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20800"/>
            <a:ext cx="3595007" cy="43053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Reflection Questions</a:t>
            </a:r>
            <a:endParaRPr lang="en-US" b="0" i="0" u="none" strike="noStrike" baseline="0" dirty="0">
              <a:latin typeface="Helvetica Neue" panose="02000503000000020004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does your robot need to do to complete the first mission you have chosen?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is your Robot Game strategy to complete missions?</a:t>
            </a:r>
          </a:p>
          <a:p>
            <a:endParaRPr lang="en-US" sz="1800" b="0" i="0" u="none" strike="noStrike" baseline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Pseudocode &amp; Strategy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F7247A6F-781A-4252-94CA-86B4A262BC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3988" y="2130552"/>
            <a:ext cx="2734056" cy="4003120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AFBBD80-B968-4D41-865E-01D7896AF683}"/>
              </a:ext>
            </a:extLst>
          </p:cNvPr>
          <p:cNvSpPr/>
          <p:nvPr/>
        </p:nvSpPr>
        <p:spPr>
          <a:xfrm>
            <a:off x="4089113" y="4297229"/>
            <a:ext cx="2580883" cy="1684391"/>
          </a:xfrm>
          <a:prstGeom prst="wedgeEllipseCallout">
            <a:avLst>
              <a:gd name="adj1" fmla="val 58591"/>
              <a:gd name="adj2" fmla="val -52491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Pseudocode is written steps for your planned robot program.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Teamwork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2955598" cy="4884563"/>
          </a:xfrm>
        </p:spPr>
        <p:txBody>
          <a:bodyPr>
            <a:norm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Research the problem you chose and any existing solutions.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Generate solution ideas. Remember, your solution should be a piece of equipment or technology.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Make a plan for how you will develop your solution. Use the Planning page as a tool.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Be sure to use a variety of sources and keep track of them on </a:t>
            </a:r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Innovation Project Planning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page.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DF4742-4F07-4C78-80F5-81D2A4F27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248" y="1127761"/>
            <a:ext cx="5283796" cy="426891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85AD2A-943C-40D6-9B09-DAFE0194EE2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334" y="794141"/>
            <a:ext cx="7681331" cy="50292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2573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73832D-6764-45EB-99BE-C64E81D6D5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537" y="914400"/>
            <a:ext cx="7974925" cy="50292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76876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Guiding Questions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3727593" cy="4884563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information are you looking for?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Does this source have information relevant to your project?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Can you use different types of sources such as credible Internet websites, books, and experts?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Is this a good and accurate source of information?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6" name="Picture 5" descr="A child in front of a chalkboard&#10;&#10;Description automatically generated with medium confidence">
            <a:extLst>
              <a:ext uri="{FF2B5EF4-FFF2-40B4-BE49-F238E27FC236}">
                <a16:creationId xmlns:a16="http://schemas.microsoft.com/office/drawing/2014/main" id="{823B962D-E3AF-4DA0-80D6-07458A3FE2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1824" y="1695537"/>
            <a:ext cx="4686220" cy="346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726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Get together at the mat.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Review your </a:t>
            </a:r>
            <a:r>
              <a:rPr lang="en-US" sz="1800" b="1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Pseudocode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page. Make changes to the page if necessary.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Explain what you discovered in your research. Discuss any solution ideas.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Discuss the reflection questions.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Clean up your space. </a:t>
            </a:r>
            <a:endParaRPr lang="en-US" sz="1800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02157" y="1659169"/>
            <a:ext cx="2987360" cy="3375167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Are there existing solutions to your identified problem that you could improve?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 you have brand-new solution ideas to your problem?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62335C-8F7B-4497-BB94-EC27993002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17"/>
          <a:stretch/>
        </p:blipFill>
        <p:spPr>
          <a:xfrm>
            <a:off x="628650" y="1659168"/>
            <a:ext cx="4806379" cy="331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Career Connections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35A577FF-136C-416D-9474-56D6D671AF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2660649"/>
            <a:ext cx="2651760" cy="196676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Role:</a:t>
            </a:r>
          </a:p>
          <a:p>
            <a:pPr marL="0" indent="0" algn="l">
              <a:buNone/>
            </a:pPr>
            <a:r>
              <a:rPr lang="en-US" b="0" i="0" u="none" strike="noStrike" baseline="0" dirty="0">
                <a:latin typeface="ArialMT"/>
              </a:rPr>
              <a:t>Sorts products and place into boxes for shipping.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4C70FA4-209B-4A29-A42A-CF4E90BBFABB}"/>
              </a:ext>
            </a:extLst>
          </p:cNvPr>
          <p:cNvSpPr/>
          <p:nvPr/>
        </p:nvSpPr>
        <p:spPr>
          <a:xfrm>
            <a:off x="628650" y="1493203"/>
            <a:ext cx="2788920" cy="1065845"/>
          </a:xfrm>
          <a:prstGeom prst="roundRect">
            <a:avLst/>
          </a:prstGeom>
          <a:solidFill>
            <a:srgbClr val="ED1C24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32470C2B-5429-42D3-A809-627921F5C5AB}"/>
              </a:ext>
            </a:extLst>
          </p:cNvPr>
          <p:cNvSpPr txBox="1">
            <a:spLocks/>
          </p:cNvSpPr>
          <p:nvPr/>
        </p:nvSpPr>
        <p:spPr>
          <a:xfrm>
            <a:off x="660524" y="1594804"/>
            <a:ext cx="2804142" cy="9642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2">
                    <a:lumMod val="2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Warehouse Worker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2A98F0-9FFA-4DC1-949A-027EFAE53B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35507" y="1495424"/>
            <a:ext cx="4954010" cy="429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97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8C3B65E-86F5-4F12-882B-E72674BBA31A}">
  <ds:schemaRefs>
    <ds:schemaRef ds:uri="http://purl.org/dc/terms/"/>
    <ds:schemaRef ds:uri="http://www.w3.org/XML/1998/namespace"/>
    <ds:schemaRef ds:uri="f0e45243-17b0-4cce-9b2d-f191534f8a0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eef8d247-b517-4b03-8403-4e70816b143f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7126</TotalTime>
  <Words>782</Words>
  <Application>Microsoft Office PowerPoint</Application>
  <PresentationFormat>On-screen Show (4:3)</PresentationFormat>
  <Paragraphs>118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Arial-BoldMT</vt:lpstr>
      <vt:lpstr>ArialMT</vt:lpstr>
      <vt:lpstr>Calibri</vt:lpstr>
      <vt:lpstr>Chantal Light</vt:lpstr>
      <vt:lpstr>Helvetica Neue</vt:lpstr>
      <vt:lpstr>Roboto Medium</vt:lpstr>
      <vt:lpstr>Times New Roman</vt:lpstr>
      <vt:lpstr>Office Theme</vt:lpstr>
      <vt:lpstr>1_Office Theme</vt:lpstr>
      <vt:lpstr>PowerPoint Presentation</vt:lpstr>
      <vt:lpstr>Session Overview</vt:lpstr>
      <vt:lpstr>Introduction</vt:lpstr>
      <vt:lpstr>Pseudocode &amp; Strategy</vt:lpstr>
      <vt:lpstr>Pseudocode &amp; Strategy</vt:lpstr>
      <vt:lpstr>Pseudocode &amp; Strategy</vt:lpstr>
      <vt:lpstr>Pseudocode &amp; Strategy</vt:lpstr>
      <vt:lpstr>Pseudocode &amp; Strategy</vt:lpstr>
      <vt:lpstr>Pseudocode &amp; Strategy</vt:lpstr>
      <vt:lpstr>Teamwork</vt:lpstr>
      <vt:lpstr>PowerPoint Presentation</vt:lpstr>
      <vt:lpstr>PowerPoint Presentation</vt:lpstr>
      <vt:lpstr>Guiding Questions</vt:lpstr>
      <vt:lpstr>Share</vt:lpstr>
      <vt:lpstr>Reflection Questions</vt:lpstr>
      <vt:lpstr>Career Connections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10</cp:revision>
  <dcterms:created xsi:type="dcterms:W3CDTF">2020-04-21T20:33:01Z</dcterms:created>
  <dcterms:modified xsi:type="dcterms:W3CDTF">2021-11-07T22:28:33Z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