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18"/>
  </p:notesMasterIdLst>
  <p:sldIdLst>
    <p:sldId id="297" r:id="rId6"/>
    <p:sldId id="260" r:id="rId7"/>
    <p:sldId id="261" r:id="rId8"/>
    <p:sldId id="311" r:id="rId9"/>
    <p:sldId id="315" r:id="rId10"/>
    <p:sldId id="287" r:id="rId11"/>
    <p:sldId id="307" r:id="rId12"/>
    <p:sldId id="296" r:id="rId13"/>
    <p:sldId id="316" r:id="rId14"/>
    <p:sldId id="309" r:id="rId15"/>
    <p:sldId id="282" r:id="rId16"/>
    <p:sldId id="302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0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9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F043E4-23E7-4E46-994F-F2C6D0584F3B}" v="1" dt="2021-08-06T20:21:22.6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86F043E4-23E7-4E46-994F-F2C6D0584F3B}"/>
    <pc:docChg chg="modSld sldOrd">
      <pc:chgData name="Kathy Morgan" userId="19752d8f-270a-426b-91ad-1bf5c79275bc" providerId="ADAL" clId="{86F043E4-23E7-4E46-994F-F2C6D0584F3B}" dt="2021-08-06T21:15:14.037" v="18" actId="20577"/>
      <pc:docMkLst>
        <pc:docMk/>
      </pc:docMkLst>
      <pc:sldChg chg="addSp modSp mod">
        <pc:chgData name="Kathy Morgan" userId="19752d8f-270a-426b-91ad-1bf5c79275bc" providerId="ADAL" clId="{86F043E4-23E7-4E46-994F-F2C6D0584F3B}" dt="2021-08-06T20:21:34.920" v="5" actId="1076"/>
        <pc:sldMkLst>
          <pc:docMk/>
          <pc:sldMk cId="1717468709" sldId="260"/>
        </pc:sldMkLst>
        <pc:picChg chg="add mod">
          <ac:chgData name="Kathy Morgan" userId="19752d8f-270a-426b-91ad-1bf5c79275bc" providerId="ADAL" clId="{86F043E4-23E7-4E46-994F-F2C6D0584F3B}" dt="2021-08-06T20:21:30.467" v="4" actId="14100"/>
          <ac:picMkLst>
            <pc:docMk/>
            <pc:sldMk cId="1717468709" sldId="260"/>
            <ac:picMk id="7" creationId="{C1760978-80E0-4762-9C83-98B3E11AA836}"/>
          </ac:picMkLst>
        </pc:picChg>
        <pc:picChg chg="mod">
          <ac:chgData name="Kathy Morgan" userId="19752d8f-270a-426b-91ad-1bf5c79275bc" providerId="ADAL" clId="{86F043E4-23E7-4E46-994F-F2C6D0584F3B}" dt="2021-08-06T20:21:34.920" v="5" actId="1076"/>
          <ac:picMkLst>
            <pc:docMk/>
            <pc:sldMk cId="1717468709" sldId="260"/>
            <ac:picMk id="9" creationId="{23A4E441-FCC8-4276-94AF-50C0D9D54B39}"/>
          </ac:picMkLst>
        </pc:picChg>
      </pc:sldChg>
      <pc:sldChg chg="modNotesTx">
        <pc:chgData name="Kathy Morgan" userId="19752d8f-270a-426b-91ad-1bf5c79275bc" providerId="ADAL" clId="{86F043E4-23E7-4E46-994F-F2C6D0584F3B}" dt="2021-08-06T21:15:14.037" v="18" actId="20577"/>
        <pc:sldMkLst>
          <pc:docMk/>
          <pc:sldMk cId="2937528002" sldId="296"/>
        </pc:sldMkLst>
      </pc:sldChg>
      <pc:sldChg chg="ord modNotesTx">
        <pc:chgData name="Kathy Morgan" userId="19752d8f-270a-426b-91ad-1bf5c79275bc" providerId="ADAL" clId="{86F043E4-23E7-4E46-994F-F2C6D0584F3B}" dt="2021-08-06T20:34:13.688" v="10" actId="20577"/>
        <pc:sldMkLst>
          <pc:docMk/>
          <pc:sldMk cId="2671776133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2PaZ8Nl2T4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/>
              <a:t>Checkpoint 2</a:t>
            </a:r>
            <a:endParaRPr lang="en-US" sz="1800" b="1" i="0" u="none" strike="noStrike" baseline="0" dirty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has completed all the robot lessons outlined in the sessions.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has selected an Innovation Project problem and solution and conducted research.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team with the judging flowchart and judging rubrics.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Visit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FIRST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® LEGO® League Challenge Season Resource page to print copies of the rubrics (Core Values, Innovation Project, and Robot Design) and any other information that will help you prepare for your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b="1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Facilitator Tips Session 9-12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dirty="0"/>
              <a:t>Core Values:  </a:t>
            </a: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Make sure the team can provide concrete examples of the Core Values in use by the team. Don’t forget </a:t>
            </a:r>
            <a:r>
              <a:rPr lang="en-US" sz="1800" b="0" i="1" u="none" strike="noStrike" baseline="0" dirty="0" err="1">
                <a:solidFill>
                  <a:srgbClr val="FFFFFF"/>
                </a:solidFill>
                <a:latin typeface="Arial" panose="020B0604020202020204" pitchFamily="34" charset="0"/>
              </a:rPr>
              <a:t>Coopertition</a:t>
            </a:r>
            <a:r>
              <a:rPr lang="en-US" sz="1800" b="0" i="1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® </a:t>
            </a: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and </a:t>
            </a:r>
            <a:r>
              <a:rPr lang="en-US" sz="1800" b="0" i="1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Gracious Professionalism®</a:t>
            </a: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Innovation Project:  The team will need plenty of time to iterate, improve, and build a model or prototype of their idea. From Session 9 on, they should focus only on their final solution.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Robot Design:  The team should bring their robot, all the LEGO® attachments, and their computer or program printouts to their judging session when they provide their explanation to the judges. Remind the team to include their mission strategy.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Robot Game:  The team needs a well-practiced and reliable robot run that they know will score them points. If they have time, they can have additional runs to score more points.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marL="171450" indent="-171450" algn="l">
              <a:buFont typeface="Arial" panose="020B0604020202020204" pitchFamily="34" charset="0"/>
              <a:buChar char="•"/>
            </a:pP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discuss how the Guided Mission is an example of </a:t>
            </a:r>
            <a:r>
              <a:rPr lang="en-US" sz="1800" b="0" i="1" u="none" strike="noStrike" baseline="0" dirty="0" err="1">
                <a:solidFill>
                  <a:srgbClr val="211D1E"/>
                </a:solidFill>
                <a:latin typeface="Arial" panose="020B0604020202020204" pitchFamily="34" charset="0"/>
              </a:rPr>
              <a:t>Coopertition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®. </a:t>
            </a: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think about strategy when choosing missions to solve. Multiple missions can be completed on the same run to save time.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discuss how their program works. Break the program into blocks that control one movement.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Treat the Robot Game like a sport. The team needs to practice, practice, practice to perform well in the Robot Game.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Where the robot starts strongly influences where it ends. Have team keep good notes about where the robot is placed. 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51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Keep the white brick model made by the team representing their Innovation Project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Collect the remaining white bricks from Bag 16 in a sealed plastic bag. They do NOT have to use all the white bricks.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iterate and improve their project solution following feedback from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can create a survey to evaluate their solution or ask for feedback from someone who is an expert on their chosen problem.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could go through multiple cycles of the Engineering Design Process as they test and improve their project solution.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55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r>
              <a:rPr lang="en-US" sz="18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team with the Core Values rubric. Find it here: </a:t>
            </a:r>
            <a:r>
              <a:rPr lang="en-US" sz="1800" b="0" i="0" u="sng" strike="noStrike" baseline="0" dirty="0">
                <a:solidFill>
                  <a:srgbClr val="1F5D9F"/>
                </a:solidFill>
                <a:latin typeface="Arial" panose="020B0604020202020204" pitchFamily="34" charset="0"/>
              </a:rPr>
              <a:t>firstlegoleague.org/ </a:t>
            </a:r>
            <a:r>
              <a:rPr lang="en-US" sz="1800" b="0" i="0" u="sng" strike="noStrike" baseline="0" dirty="0" err="1">
                <a:solidFill>
                  <a:srgbClr val="1F5D9F"/>
                </a:solidFill>
                <a:latin typeface="Arial" panose="020B0604020202020204" pitchFamily="34" charset="0"/>
              </a:rPr>
              <a:t>season#resources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Share tasks are important to keep the whole team updated on how the project and the robot are developing. </a:t>
            </a:r>
            <a:endParaRPr lang="en-US" sz="1800" b="0" i="0" u="none" strike="noStrike" baseline="0" dirty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Facilitator Tips</a:t>
            </a:r>
            <a:endParaRPr lang="en-US" sz="12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Find the rubrics in the </a:t>
            </a:r>
            <a:r>
              <a:rPr lang="en-US" sz="12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FIRST</a:t>
            </a:r>
            <a:r>
              <a:rPr lang="en-US" sz="12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 LEGO League season resources (https://www.firstlegoleague.org/season#resources)</a:t>
            </a:r>
            <a:endParaRPr lang="en-US" sz="1200" b="1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pPr marL="0" marR="0">
              <a:lnSpc>
                <a:spcPct val="106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How Google builds the perfect team</a:t>
            </a: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from Tech Insider – Length 2:22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6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https://youtu.be/v2PaZ8Nl2T4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3734151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9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text, sky, outdoor, light&#10;&#10;Description automatically generated">
            <a:extLst>
              <a:ext uri="{FF2B5EF4-FFF2-40B4-BE49-F238E27FC236}">
                <a16:creationId xmlns:a16="http://schemas.microsoft.com/office/drawing/2014/main" id="{48EDCCA1-CDB8-4A2A-8854-B7B40CC1713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32"/>
          <a:stretch/>
        </p:blipFill>
        <p:spPr>
          <a:xfrm>
            <a:off x="276753" y="3073504"/>
            <a:ext cx="3734152" cy="330298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code their robot to deliver their Innovation Project model and solve missions.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test, iterate, and improve their Innovation Project solutio</a:t>
            </a:r>
            <a:r>
              <a:rPr lang="en-US" dirty="0">
                <a:solidFill>
                  <a:srgbClr val="211D1E"/>
                </a:solidFill>
                <a:latin typeface="Arial" panose="020B0604020202020204" pitchFamily="34" charset="0"/>
              </a:rPr>
              <a:t>n.</a:t>
            </a: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A4E441-FCC8-4276-94AF-50C0D9D54B3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32" y="4160749"/>
            <a:ext cx="8216224" cy="8457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760978-80E0-4762-9C83-98B3E11AA83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24" y="3511935"/>
            <a:ext cx="8321040" cy="64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03A8F29-D83B-4717-8CF5-030A45FF86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6479" y="2709881"/>
            <a:ext cx="3258294" cy="2069248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3520631" y="1071764"/>
            <a:ext cx="526414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</a:t>
            </a:r>
            <a:r>
              <a:rPr lang="en-US" sz="24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Innovation 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and your team.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Record examples of how your team has been creative and solved problems.</a:t>
            </a:r>
          </a:p>
        </p:txBody>
      </p:sp>
      <p:pic>
        <p:nvPicPr>
          <p:cNvPr id="12" name="Picture 11" descr="A picture containing text, clipart, vector graphics&#10;&#10;Description automatically generated">
            <a:extLst>
              <a:ext uri="{FF2B5EF4-FFF2-40B4-BE49-F238E27FC236}">
                <a16:creationId xmlns:a16="http://schemas.microsoft.com/office/drawing/2014/main" id="{0BCC65BA-31F2-475D-AEB0-7C869E6ED2D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514" y="1280430"/>
            <a:ext cx="2360566" cy="236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F5B85D36-8137-416E-A929-B78D75649E07}"/>
              </a:ext>
            </a:extLst>
          </p:cNvPr>
          <p:cNvSpPr/>
          <p:nvPr/>
        </p:nvSpPr>
        <p:spPr>
          <a:xfrm rot="10800000">
            <a:off x="5466941" y="3851187"/>
            <a:ext cx="1906624" cy="934821"/>
          </a:xfrm>
          <a:prstGeom prst="triangle">
            <a:avLst>
              <a:gd name="adj" fmla="val 10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Iterate and Improve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18901DB2-91CA-4101-ABB6-3E5D6765FB8A}"/>
              </a:ext>
            </a:extLst>
          </p:cNvPr>
          <p:cNvSpPr txBox="1">
            <a:spLocks/>
          </p:cNvSpPr>
          <p:nvPr/>
        </p:nvSpPr>
        <p:spPr>
          <a:xfrm>
            <a:off x="628650" y="1541735"/>
            <a:ext cx="7709807" cy="7626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 dirty="0">
              <a:solidFill>
                <a:srgbClr val="000000"/>
              </a:solidFill>
            </a:endParaRPr>
          </a:p>
          <a:p>
            <a:endParaRPr lang="en-US" sz="1800" b="0" i="0" u="none" strike="noStrike" baseline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9A609E0-F97D-439F-A30F-F749A944E3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" y="1127761"/>
            <a:ext cx="7114568" cy="2301239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Code your robot to complete Innovation Project mission (M01) using the model you created.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your mission strategy on the mat and the missions you will solve.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0772A04-DA96-421F-BFA9-C5CFB45C36DD}"/>
              </a:ext>
            </a:extLst>
          </p:cNvPr>
          <p:cNvSpPr/>
          <p:nvPr/>
        </p:nvSpPr>
        <p:spPr>
          <a:xfrm>
            <a:off x="5233481" y="4786009"/>
            <a:ext cx="865762" cy="7402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Diagram&#10;&#10;Description automatically generated">
            <a:extLst>
              <a:ext uri="{FF2B5EF4-FFF2-40B4-BE49-F238E27FC236}">
                <a16:creationId xmlns:a16="http://schemas.microsoft.com/office/drawing/2014/main" id="{CDB3047C-1112-48B8-8780-A39B59B3E22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0238" y="2595964"/>
            <a:ext cx="4979279" cy="3551675"/>
          </a:xfrm>
          <a:prstGeom prst="rect">
            <a:avLst/>
          </a:prstGeom>
        </p:spPr>
      </p:pic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47DC4944-46D5-46B5-B7F3-8F7BD3851E1C}"/>
              </a:ext>
            </a:extLst>
          </p:cNvPr>
          <p:cNvSpPr txBox="1">
            <a:spLocks/>
          </p:cNvSpPr>
          <p:nvPr/>
        </p:nvSpPr>
        <p:spPr>
          <a:xfrm>
            <a:off x="628648" y="2718343"/>
            <a:ext cx="2931674" cy="23012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211D1E"/>
                </a:solidFill>
                <a:latin typeface="Helvetica Neue" panose="02000503000000020004"/>
              </a:rPr>
              <a:t>Continue to create a solution for each mission as time allows.</a:t>
            </a:r>
            <a:endParaRPr lang="en-US" dirty="0">
              <a:solidFill>
                <a:srgbClr val="000000"/>
              </a:solidFill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77366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Iterate and Improve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6973F3-5930-43F5-BFF5-524595576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5796" y="-766969"/>
            <a:ext cx="4541519" cy="839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5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8255302" cy="77787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Iterate and Improve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547533"/>
            <a:ext cx="2458795" cy="4464791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Test, iterate, and improve your robot and Innovation Project solutions. Be sure to document all this.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8" name="Picture 7" descr="A picture containing text, indoor, person, computer&#10;&#10;Description automatically generated">
            <a:extLst>
              <a:ext uri="{FF2B5EF4-FFF2-40B4-BE49-F238E27FC236}">
                <a16:creationId xmlns:a16="http://schemas.microsoft.com/office/drawing/2014/main" id="{786112C9-7840-4517-A5A7-96DF97C0621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8922" y="1547533"/>
            <a:ext cx="5655030" cy="376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21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Get together at the mat.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Show the work completed on the Innovation Project and Robot Game.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Look over the Core Values rubric. Talk about how you will demonstrate Core Values at the event.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Clean up your space. 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1799256" cy="158200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Core Values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Rubric</a:t>
            </a:r>
          </a:p>
        </p:txBody>
      </p:sp>
      <p:pic>
        <p:nvPicPr>
          <p:cNvPr id="5" name="Picture 4" descr="Chart&#10;&#10;Description automatically generated">
            <a:extLst>
              <a:ext uri="{FF2B5EF4-FFF2-40B4-BE49-F238E27FC236}">
                <a16:creationId xmlns:a16="http://schemas.microsoft.com/office/drawing/2014/main" id="{81D78ABA-51D2-46E9-AC22-B28200E484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118" b="19215"/>
          <a:stretch/>
        </p:blipFill>
        <p:spPr>
          <a:xfrm>
            <a:off x="2427906" y="365127"/>
            <a:ext cx="6440138" cy="5723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8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212482"/>
            <a:ext cx="3791592" cy="2707765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What features on your robot show good mechanical design?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Have you made changes to your project solution based on advice from others during sharing? </a:t>
            </a:r>
            <a:endParaRPr lang="en-US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98E7BAD-3D9D-49C1-A806-C34ACFB76375}"/>
              </a:ext>
            </a:extLst>
          </p:cNvPr>
          <p:cNvSpPr/>
          <p:nvPr/>
        </p:nvSpPr>
        <p:spPr>
          <a:xfrm>
            <a:off x="3170238" y="4169530"/>
            <a:ext cx="2500008" cy="1802594"/>
          </a:xfrm>
          <a:prstGeom prst="wedgeEllipseCallout">
            <a:avLst>
              <a:gd name="adj1" fmla="val 70982"/>
              <a:gd name="adj2" fmla="val -21911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does an engineer create innovative designs?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E2DE664-971A-4BD7-B713-1D78F34F1E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68036" y="2206596"/>
            <a:ext cx="2500008" cy="392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52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3B65E-86F5-4F12-882B-E72674BBA31A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f0e45243-17b0-4cce-9b2d-f191534f8a0e"/>
    <ds:schemaRef ds:uri="eef8d247-b517-4b03-8403-4e70816b143f"/>
    <ds:schemaRef ds:uri="http://www.w3.org/XML/1998/namespace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8989</TotalTime>
  <Words>882</Words>
  <Application>Microsoft Office PowerPoint</Application>
  <PresentationFormat>On-screen Show (4:3)</PresentationFormat>
  <Paragraphs>87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Arial-BoldMT</vt:lpstr>
      <vt:lpstr>Calibri</vt:lpstr>
      <vt:lpstr>Chantal Light</vt:lpstr>
      <vt:lpstr>Helvetica Neue</vt:lpstr>
      <vt:lpstr>Roboto Medium</vt:lpstr>
      <vt:lpstr>Times New Roman</vt:lpstr>
      <vt:lpstr>Office Theme</vt:lpstr>
      <vt:lpstr>1_Office Theme</vt:lpstr>
      <vt:lpstr>PowerPoint Presentation</vt:lpstr>
      <vt:lpstr>Session Overview</vt:lpstr>
      <vt:lpstr>Introduction</vt:lpstr>
      <vt:lpstr>Iterate and Improve</vt:lpstr>
      <vt:lpstr>Iterate and Improve</vt:lpstr>
      <vt:lpstr>Iterate and Improve</vt:lpstr>
      <vt:lpstr>Share</vt:lpstr>
      <vt:lpstr>Core Values Rubric</vt:lpstr>
      <vt:lpstr>Reflection Questions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19</cp:revision>
  <dcterms:created xsi:type="dcterms:W3CDTF">2020-04-21T20:33:01Z</dcterms:created>
  <dcterms:modified xsi:type="dcterms:W3CDTF">2021-11-07T22:30:29Z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