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80" d="100"/>
          <a:sy n="80" d="100"/>
        </p:scale>
        <p:origin x="53" y="2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35ED9-3CB0-4F08-8B77-9CFB9F825E5E}" type="datetimeFigureOut">
              <a:rPr lang="en-US" smtClean="0"/>
              <a:t>6/16/2023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3A968-9AD1-4F36-B76C-86B8CE1B0B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98160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35ED9-3CB0-4F08-8B77-9CFB9F825E5E}" type="datetimeFigureOut">
              <a:rPr lang="en-US" smtClean="0"/>
              <a:t>6/16/2023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3A968-9AD1-4F36-B76C-86B8CE1B0B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98889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35ED9-3CB0-4F08-8B77-9CFB9F825E5E}" type="datetimeFigureOut">
              <a:rPr lang="en-US" smtClean="0"/>
              <a:t>6/16/2023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3A968-9AD1-4F36-B76C-86B8CE1B0B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44180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35ED9-3CB0-4F08-8B77-9CFB9F825E5E}" type="datetimeFigureOut">
              <a:rPr lang="en-US" smtClean="0"/>
              <a:t>6/16/2023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3A968-9AD1-4F36-B76C-86B8CE1B0B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3391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35ED9-3CB0-4F08-8B77-9CFB9F825E5E}" type="datetimeFigureOut">
              <a:rPr lang="en-US" smtClean="0"/>
              <a:t>6/16/2023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3A968-9AD1-4F36-B76C-86B8CE1B0B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8547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35ED9-3CB0-4F08-8B77-9CFB9F825E5E}" type="datetimeFigureOut">
              <a:rPr lang="en-US" smtClean="0"/>
              <a:t>6/16/2023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3A968-9AD1-4F36-B76C-86B8CE1B0B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3020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35ED9-3CB0-4F08-8B77-9CFB9F825E5E}" type="datetimeFigureOut">
              <a:rPr lang="en-US" smtClean="0"/>
              <a:t>6/16/2023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3A968-9AD1-4F36-B76C-86B8CE1B0B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7872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35ED9-3CB0-4F08-8B77-9CFB9F825E5E}" type="datetimeFigureOut">
              <a:rPr lang="en-US" smtClean="0"/>
              <a:t>6/16/2023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3A968-9AD1-4F36-B76C-86B8CE1B0B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53990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35ED9-3CB0-4F08-8B77-9CFB9F825E5E}" type="datetimeFigureOut">
              <a:rPr lang="en-US" smtClean="0"/>
              <a:t>6/16/2023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3A968-9AD1-4F36-B76C-86B8CE1B0B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50081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35ED9-3CB0-4F08-8B77-9CFB9F825E5E}" type="datetimeFigureOut">
              <a:rPr lang="en-US" smtClean="0"/>
              <a:t>6/16/2023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3A968-9AD1-4F36-B76C-86B8CE1B0B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2636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35ED9-3CB0-4F08-8B77-9CFB9F825E5E}" type="datetimeFigureOut">
              <a:rPr lang="en-US" smtClean="0"/>
              <a:t>6/16/2023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3A968-9AD1-4F36-B76C-86B8CE1B0B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0685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35ED9-3CB0-4F08-8B77-9CFB9F825E5E}" type="datetimeFigureOut">
              <a:rPr lang="en-US" smtClean="0"/>
              <a:t>6/16/2023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53A968-9AD1-4F36-B76C-86B8CE1B0B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56793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386604" y="1055525"/>
            <a:ext cx="188105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srgbClr val="0070C0"/>
                </a:solidFill>
              </a:rPr>
              <a:t>PE lessons focus on fundamental movement skills  </a:t>
            </a:r>
            <a:endParaRPr lang="en-US" sz="1100" dirty="0">
              <a:solidFill>
                <a:srgbClr val="0070C0"/>
              </a:solidFill>
            </a:endParaRPr>
          </a:p>
        </p:txBody>
      </p:sp>
      <p:sp>
        <p:nvSpPr>
          <p:cNvPr id="6" name="Right Arrow 5"/>
          <p:cNvSpPr/>
          <p:nvPr/>
        </p:nvSpPr>
        <p:spPr>
          <a:xfrm>
            <a:off x="1443246" y="1454623"/>
            <a:ext cx="7961534" cy="375569"/>
          </a:xfrm>
          <a:prstGeom prst="right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/>
          </a:p>
        </p:txBody>
      </p:sp>
      <p:sp>
        <p:nvSpPr>
          <p:cNvPr id="7" name="Oval 6"/>
          <p:cNvSpPr/>
          <p:nvPr/>
        </p:nvSpPr>
        <p:spPr>
          <a:xfrm>
            <a:off x="400875" y="1221658"/>
            <a:ext cx="1048623" cy="757645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KS1</a:t>
            </a:r>
            <a:endParaRPr lang="en-US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3427231" y="1087624"/>
            <a:ext cx="188105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srgbClr val="0070C0"/>
                </a:solidFill>
              </a:rPr>
              <a:t>2hrs of PE each week</a:t>
            </a:r>
            <a:endParaRPr lang="en-US" sz="1100" dirty="0">
              <a:solidFill>
                <a:srgbClr val="0070C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584508" y="1045296"/>
            <a:ext cx="333537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srgbClr val="0070C0"/>
                </a:solidFill>
              </a:rPr>
              <a:t>Active break times and lunch times. Lunch times supported by ks2 playground leaders </a:t>
            </a:r>
            <a:endParaRPr lang="en-US" sz="1100" dirty="0">
              <a:solidFill>
                <a:srgbClr val="0070C0"/>
              </a:solidFill>
            </a:endParaRPr>
          </a:p>
        </p:txBody>
      </p:sp>
      <p:sp>
        <p:nvSpPr>
          <p:cNvPr id="12" name="Curved Left Arrow 11"/>
          <p:cNvSpPr/>
          <p:nvPr/>
        </p:nvSpPr>
        <p:spPr>
          <a:xfrm>
            <a:off x="9404780" y="1447874"/>
            <a:ext cx="1268431" cy="1799510"/>
          </a:xfrm>
          <a:prstGeom prst="curvedLeftArrow">
            <a:avLst>
              <a:gd name="adj1" fmla="val 26397"/>
              <a:gd name="adj2" fmla="val 50000"/>
              <a:gd name="adj3" fmla="val 25000"/>
            </a:avLst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chemeClr val="tx1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8298180" y="2607235"/>
            <a:ext cx="1111175" cy="757645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LKS2</a:t>
            </a:r>
            <a:endParaRPr lang="en-US" sz="2400" dirty="0"/>
          </a:p>
        </p:txBody>
      </p:sp>
      <p:sp>
        <p:nvSpPr>
          <p:cNvPr id="14" name="Right Arrow 13"/>
          <p:cNvSpPr/>
          <p:nvPr/>
        </p:nvSpPr>
        <p:spPr>
          <a:xfrm rot="10800000">
            <a:off x="2187043" y="2758200"/>
            <a:ext cx="6111135" cy="406375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/>
          </a:p>
        </p:txBody>
      </p:sp>
      <p:sp>
        <p:nvSpPr>
          <p:cNvPr id="17" name="TextBox 16"/>
          <p:cNvSpPr txBox="1"/>
          <p:nvPr/>
        </p:nvSpPr>
        <p:spPr>
          <a:xfrm>
            <a:off x="6823173" y="1799433"/>
            <a:ext cx="240899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srgbClr val="0070C0"/>
                </a:solidFill>
              </a:rPr>
              <a:t>SSPAN Festivals and initiatives e.g. </a:t>
            </a:r>
            <a:r>
              <a:rPr lang="en-US" sz="1100" dirty="0">
                <a:solidFill>
                  <a:srgbClr val="0070C0"/>
                </a:solidFill>
              </a:rPr>
              <a:t>S</a:t>
            </a:r>
            <a:r>
              <a:rPr lang="en-US" sz="1100" dirty="0" smtClean="0">
                <a:solidFill>
                  <a:srgbClr val="0070C0"/>
                </a:solidFill>
              </a:rPr>
              <a:t>park Club</a:t>
            </a:r>
            <a:endParaRPr lang="en-US" sz="1100" dirty="0">
              <a:solidFill>
                <a:srgbClr val="0070C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9035168" y="2092637"/>
            <a:ext cx="14010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>
                <a:solidFill>
                  <a:srgbClr val="0070C0"/>
                </a:solidFill>
              </a:rPr>
              <a:t>KS1 Sports day FMS </a:t>
            </a:r>
            <a:endParaRPr lang="en-US" sz="1200" b="1" dirty="0">
              <a:solidFill>
                <a:srgbClr val="0070C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799960" y="1792825"/>
            <a:ext cx="220273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srgbClr val="0070C0"/>
                </a:solidFill>
              </a:rPr>
              <a:t>SSPAN virtual competitions</a:t>
            </a:r>
            <a:endParaRPr lang="en-US" sz="1100" dirty="0">
              <a:solidFill>
                <a:srgbClr val="0070C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630350" y="1815980"/>
            <a:ext cx="220273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srgbClr val="0070C0"/>
                </a:solidFill>
              </a:rPr>
              <a:t>Intra team sports competitions</a:t>
            </a:r>
            <a:endParaRPr lang="en-US" sz="1100" dirty="0">
              <a:solidFill>
                <a:srgbClr val="0070C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034620" y="1096198"/>
            <a:ext cx="188105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srgbClr val="0070C0"/>
                </a:solidFill>
              </a:rPr>
              <a:t>After school </a:t>
            </a:r>
            <a:r>
              <a:rPr lang="en-US" sz="1100" dirty="0">
                <a:solidFill>
                  <a:srgbClr val="0070C0"/>
                </a:solidFill>
              </a:rPr>
              <a:t>c</a:t>
            </a:r>
            <a:r>
              <a:rPr lang="en-US" sz="1100" dirty="0" smtClean="0">
                <a:solidFill>
                  <a:srgbClr val="0070C0"/>
                </a:solidFill>
              </a:rPr>
              <a:t>lubs</a:t>
            </a:r>
            <a:endParaRPr lang="en-US" sz="1100" dirty="0">
              <a:solidFill>
                <a:srgbClr val="0070C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553587" y="3121567"/>
            <a:ext cx="188105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srgbClr val="00B050"/>
                </a:solidFill>
              </a:rPr>
              <a:t>2hrs of PE each week</a:t>
            </a:r>
            <a:endParaRPr lang="en-US" sz="1100" dirty="0">
              <a:solidFill>
                <a:srgbClr val="00B05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977217" y="3547739"/>
            <a:ext cx="188105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srgbClr val="00B050"/>
                </a:solidFill>
              </a:rPr>
              <a:t>Intra team sports competitions</a:t>
            </a:r>
            <a:endParaRPr lang="en-US" sz="1100" dirty="0">
              <a:solidFill>
                <a:srgbClr val="00B05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447338" y="3158590"/>
            <a:ext cx="188105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srgbClr val="00B050"/>
                </a:solidFill>
              </a:rPr>
              <a:t>SSPAN competitions</a:t>
            </a:r>
            <a:endParaRPr lang="en-US" sz="1100" dirty="0">
              <a:solidFill>
                <a:srgbClr val="00B05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396338" y="2626334"/>
            <a:ext cx="333537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srgbClr val="00B050"/>
                </a:solidFill>
              </a:rPr>
              <a:t>Break/lunch times rota of activities</a:t>
            </a:r>
            <a:endParaRPr lang="en-US" sz="1100" dirty="0">
              <a:solidFill>
                <a:srgbClr val="00B05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156599" y="5928986"/>
            <a:ext cx="220273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srgbClr val="FF0000"/>
                </a:solidFill>
              </a:rPr>
              <a:t>Quantity of SSPAN  comps increase</a:t>
            </a:r>
            <a:endParaRPr lang="en-US" sz="1100" dirty="0">
              <a:solidFill>
                <a:srgbClr val="FF0000"/>
              </a:solidFill>
            </a:endParaRPr>
          </a:p>
        </p:txBody>
      </p:sp>
      <p:sp>
        <p:nvSpPr>
          <p:cNvPr id="34" name="Right Arrow 33"/>
          <p:cNvSpPr/>
          <p:nvPr/>
        </p:nvSpPr>
        <p:spPr>
          <a:xfrm>
            <a:off x="2173843" y="3855839"/>
            <a:ext cx="7197538" cy="376091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/>
          </a:p>
        </p:txBody>
      </p:sp>
      <p:sp>
        <p:nvSpPr>
          <p:cNvPr id="35" name="TextBox 34"/>
          <p:cNvSpPr txBox="1"/>
          <p:nvPr/>
        </p:nvSpPr>
        <p:spPr>
          <a:xfrm>
            <a:off x="7148661" y="3118252"/>
            <a:ext cx="129142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srgbClr val="00B050"/>
                </a:solidFill>
              </a:rPr>
              <a:t>After school clubs</a:t>
            </a:r>
            <a:endParaRPr lang="en-US" sz="1100" dirty="0">
              <a:solidFill>
                <a:srgbClr val="00B050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837164" y="4761830"/>
            <a:ext cx="129142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srgbClr val="FF0000"/>
                </a:solidFill>
              </a:rPr>
              <a:t>Established school sports teams</a:t>
            </a:r>
            <a:endParaRPr lang="en-US" sz="1100" dirty="0">
              <a:solidFill>
                <a:srgbClr val="FF0000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153569" y="4193754"/>
            <a:ext cx="220273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smtClean="0">
                <a:solidFill>
                  <a:srgbClr val="00B050"/>
                </a:solidFill>
              </a:rPr>
              <a:t>Competitive sports fixtures against other schools</a:t>
            </a:r>
            <a:endParaRPr lang="en-US" sz="1100" dirty="0">
              <a:solidFill>
                <a:srgbClr val="00B050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394857" y="3618245"/>
            <a:ext cx="220273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srgbClr val="00B050"/>
                </a:solidFill>
              </a:rPr>
              <a:t>School Swimming Year 4</a:t>
            </a:r>
            <a:endParaRPr lang="en-US" sz="1100" dirty="0">
              <a:solidFill>
                <a:srgbClr val="00B050"/>
              </a:solidFill>
            </a:endParaRPr>
          </a:p>
        </p:txBody>
      </p:sp>
      <p:sp>
        <p:nvSpPr>
          <p:cNvPr id="39" name="Curved Left Arrow 38"/>
          <p:cNvSpPr/>
          <p:nvPr/>
        </p:nvSpPr>
        <p:spPr>
          <a:xfrm>
            <a:off x="9380174" y="3863838"/>
            <a:ext cx="1268431" cy="1717504"/>
          </a:xfrm>
          <a:prstGeom prst="curvedLeftArrow">
            <a:avLst>
              <a:gd name="adj1" fmla="val 26397"/>
              <a:gd name="adj2" fmla="val 50000"/>
              <a:gd name="adj3" fmla="val 25000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chemeClr val="tx1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592503" y="4198974"/>
            <a:ext cx="160870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srgbClr val="00B050"/>
                </a:solidFill>
              </a:rPr>
              <a:t>External clubs deliver taster sessions</a:t>
            </a:r>
            <a:endParaRPr lang="en-US" sz="1100" dirty="0">
              <a:solidFill>
                <a:srgbClr val="00B050"/>
              </a:solidFill>
            </a:endParaRPr>
          </a:p>
        </p:txBody>
      </p:sp>
      <p:sp>
        <p:nvSpPr>
          <p:cNvPr id="41" name="Right Arrow 40"/>
          <p:cNvSpPr/>
          <p:nvPr/>
        </p:nvSpPr>
        <p:spPr>
          <a:xfrm rot="10800000">
            <a:off x="2156599" y="5123585"/>
            <a:ext cx="6117331" cy="32787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/>
          </a:p>
        </p:txBody>
      </p:sp>
      <p:sp>
        <p:nvSpPr>
          <p:cNvPr id="42" name="Curved Right Arrow 41"/>
          <p:cNvSpPr/>
          <p:nvPr/>
        </p:nvSpPr>
        <p:spPr>
          <a:xfrm>
            <a:off x="548889" y="5086265"/>
            <a:ext cx="1638155" cy="1610940"/>
          </a:xfrm>
          <a:prstGeom prst="curv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chemeClr val="tx1"/>
              </a:solidFill>
            </a:endParaRPr>
          </a:p>
        </p:txBody>
      </p:sp>
      <p:sp>
        <p:nvSpPr>
          <p:cNvPr id="43" name="Curved Right Arrow 42"/>
          <p:cNvSpPr/>
          <p:nvPr/>
        </p:nvSpPr>
        <p:spPr>
          <a:xfrm>
            <a:off x="537754" y="2812775"/>
            <a:ext cx="1638155" cy="1610940"/>
          </a:xfrm>
          <a:prstGeom prst="curved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chemeClr val="tx1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7279012" y="4217308"/>
            <a:ext cx="160870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srgbClr val="00B050"/>
                </a:solidFill>
              </a:rPr>
              <a:t>Active travel to school</a:t>
            </a:r>
            <a:endParaRPr lang="en-US" sz="1100" dirty="0">
              <a:solidFill>
                <a:srgbClr val="00B050"/>
              </a:solidFill>
            </a:endParaRPr>
          </a:p>
        </p:txBody>
      </p:sp>
      <p:sp>
        <p:nvSpPr>
          <p:cNvPr id="45" name="Right Arrow 44"/>
          <p:cNvSpPr/>
          <p:nvPr/>
        </p:nvSpPr>
        <p:spPr>
          <a:xfrm>
            <a:off x="2173843" y="6089119"/>
            <a:ext cx="7197538" cy="378521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/>
          </a:p>
        </p:txBody>
      </p:sp>
      <p:sp>
        <p:nvSpPr>
          <p:cNvPr id="47" name="Oval 46"/>
          <p:cNvSpPr/>
          <p:nvPr/>
        </p:nvSpPr>
        <p:spPr>
          <a:xfrm>
            <a:off x="8197902" y="4878363"/>
            <a:ext cx="1190137" cy="75764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UKS2</a:t>
            </a:r>
            <a:endParaRPr lang="en-US" sz="2400" dirty="0"/>
          </a:p>
        </p:txBody>
      </p:sp>
      <p:sp>
        <p:nvSpPr>
          <p:cNvPr id="50" name="Rectangle 49"/>
          <p:cNvSpPr/>
          <p:nvPr/>
        </p:nvSpPr>
        <p:spPr>
          <a:xfrm>
            <a:off x="6584508" y="6409365"/>
            <a:ext cx="2042547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 smtClean="0">
                <a:solidFill>
                  <a:srgbClr val="FF0000"/>
                </a:solidFill>
              </a:rPr>
              <a:t>Increase in community club links</a:t>
            </a:r>
            <a:endParaRPr lang="en-US" sz="1100" dirty="0">
              <a:solidFill>
                <a:srgbClr val="FF0000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3962757" y="5373028"/>
            <a:ext cx="160870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srgbClr val="FF0000"/>
                </a:solidFill>
              </a:rPr>
              <a:t>LCFC competitions for both boys and girls </a:t>
            </a:r>
            <a:endParaRPr lang="en-US" sz="1100" dirty="0">
              <a:solidFill>
                <a:srgbClr val="FF0000"/>
              </a:solidFill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2366086" y="5365384"/>
            <a:ext cx="178376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err="1" smtClean="0">
                <a:solidFill>
                  <a:srgbClr val="FF0000"/>
                </a:solidFill>
              </a:rPr>
              <a:t>Bikeability</a:t>
            </a:r>
            <a:r>
              <a:rPr lang="en-US" sz="1100" dirty="0" smtClean="0">
                <a:solidFill>
                  <a:srgbClr val="FF0000"/>
                </a:solidFill>
              </a:rPr>
              <a:t>  encourage children to cycle to school </a:t>
            </a:r>
            <a:endParaRPr lang="en-US" sz="1100" dirty="0">
              <a:solidFill>
                <a:srgbClr val="FF0000"/>
              </a:solidFill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244610" y="5772914"/>
            <a:ext cx="173817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srgbClr val="FF0000"/>
                </a:solidFill>
              </a:rPr>
              <a:t>Playground leaders identified/deliver sessions </a:t>
            </a:r>
            <a:endParaRPr lang="en-US" sz="1100" dirty="0">
              <a:solidFill>
                <a:srgbClr val="FF0000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633553" y="5365384"/>
            <a:ext cx="188105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srgbClr val="FF0000"/>
                </a:solidFill>
              </a:rPr>
              <a:t>2hrs of PE each week</a:t>
            </a:r>
            <a:endParaRPr lang="en-US" sz="1100" dirty="0">
              <a:solidFill>
                <a:srgbClr val="FF0000"/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092853" y="4408154"/>
            <a:ext cx="14010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>
                <a:solidFill>
                  <a:srgbClr val="00B050"/>
                </a:solidFill>
              </a:rPr>
              <a:t>LKS2 competitive Sports day</a:t>
            </a:r>
            <a:endParaRPr lang="en-US" sz="1200" b="1" dirty="0">
              <a:solidFill>
                <a:srgbClr val="00B050"/>
              </a:solidFill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4555413" y="6415639"/>
            <a:ext cx="220273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srgbClr val="FF0000"/>
                </a:solidFill>
              </a:rPr>
              <a:t>More inter </a:t>
            </a:r>
            <a:r>
              <a:rPr lang="en-US" sz="1100" dirty="0">
                <a:solidFill>
                  <a:srgbClr val="FF0000"/>
                </a:solidFill>
              </a:rPr>
              <a:t>s</a:t>
            </a:r>
            <a:r>
              <a:rPr lang="en-US" sz="1100" dirty="0" smtClean="0">
                <a:solidFill>
                  <a:srgbClr val="FF0000"/>
                </a:solidFill>
              </a:rPr>
              <a:t>ports fixtures against other schools</a:t>
            </a:r>
            <a:endParaRPr lang="en-US" sz="1100" dirty="0">
              <a:solidFill>
                <a:srgbClr val="FF0000"/>
              </a:solidFill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3573444" y="168190"/>
            <a:ext cx="4166671" cy="646331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/>
            <a:r>
              <a:rPr lang="en-US" b="1" dirty="0" err="1" smtClean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</a:rPr>
              <a:t>Dovelands</a:t>
            </a:r>
            <a:r>
              <a:rPr lang="en-US" b="1" dirty="0" smtClean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</a:rPr>
              <a:t> Physical Education, Physical Activity and School Sport Journey</a:t>
            </a:r>
            <a:endParaRPr lang="en-US" b="1" dirty="0">
              <a:ln w="6600">
                <a:solidFill>
                  <a:schemeClr val="accent2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4523372" y="5945930"/>
            <a:ext cx="160870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srgbClr val="FF0000"/>
                </a:solidFill>
              </a:rPr>
              <a:t>Intra team competition </a:t>
            </a:r>
            <a:endParaRPr lang="en-US" sz="1100" dirty="0">
              <a:solidFill>
                <a:srgbClr val="FF0000"/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2398736" y="4881628"/>
            <a:ext cx="160870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srgbClr val="FF0000"/>
                </a:solidFill>
              </a:rPr>
              <a:t>Active travel to school</a:t>
            </a:r>
            <a:endParaRPr lang="en-US" sz="1100" dirty="0">
              <a:solidFill>
                <a:srgbClr val="FF0000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8176270" y="5691644"/>
            <a:ext cx="14010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>
                <a:solidFill>
                  <a:srgbClr val="FF0000"/>
                </a:solidFill>
              </a:rPr>
              <a:t>UKS2 competitive Sports day</a:t>
            </a:r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5354081" y="5377065"/>
            <a:ext cx="220273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srgbClr val="FF0000"/>
                </a:solidFill>
              </a:rPr>
              <a:t>After school  clubs</a:t>
            </a:r>
            <a:endParaRPr lang="en-US" sz="1100" dirty="0">
              <a:solidFill>
                <a:srgbClr val="FF0000"/>
              </a:solidFill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5140073" y="3661134"/>
            <a:ext cx="251356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srgbClr val="00B050"/>
                </a:solidFill>
              </a:rPr>
              <a:t>After school musical theatre/dance club</a:t>
            </a:r>
            <a:endParaRPr lang="en-US" sz="1100" dirty="0">
              <a:solidFill>
                <a:srgbClr val="00B050"/>
              </a:solidFill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2183947" y="6423283"/>
            <a:ext cx="333537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rgbClr val="FF0000"/>
                </a:solidFill>
              </a:rPr>
              <a:t>B</a:t>
            </a:r>
            <a:r>
              <a:rPr lang="en-US" sz="1100" dirty="0" smtClean="0">
                <a:solidFill>
                  <a:srgbClr val="FF0000"/>
                </a:solidFill>
              </a:rPr>
              <a:t>reak and lunch times rota of activities</a:t>
            </a:r>
            <a:endParaRPr lang="en-US" sz="1100" dirty="0">
              <a:solidFill>
                <a:srgbClr val="FF0000"/>
              </a:solidFill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3720728" y="3172220"/>
            <a:ext cx="220273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srgbClr val="00B050"/>
                </a:solidFill>
              </a:rPr>
              <a:t>SSPAN virtual competitions</a:t>
            </a:r>
            <a:endParaRPr lang="en-US" sz="1100" dirty="0">
              <a:solidFill>
                <a:srgbClr val="00B050"/>
              </a:solidFill>
            </a:endParaRPr>
          </a:p>
        </p:txBody>
      </p:sp>
      <p:sp>
        <p:nvSpPr>
          <p:cNvPr id="66" name="Rectangle 65"/>
          <p:cNvSpPr/>
          <p:nvPr/>
        </p:nvSpPr>
        <p:spPr>
          <a:xfrm>
            <a:off x="5066042" y="4869779"/>
            <a:ext cx="133081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 err="1" smtClean="0">
                <a:solidFill>
                  <a:srgbClr val="FF0000"/>
                </a:solidFill>
              </a:rPr>
              <a:t>Yr</a:t>
            </a:r>
            <a:r>
              <a:rPr lang="en-US" sz="1100" dirty="0" smtClean="0">
                <a:solidFill>
                  <a:srgbClr val="FF0000"/>
                </a:solidFill>
              </a:rPr>
              <a:t> 6 OAA residential</a:t>
            </a:r>
            <a:endParaRPr lang="en-US" sz="1100" dirty="0">
              <a:solidFill>
                <a:srgbClr val="FF0000"/>
              </a:solidFill>
            </a:endParaRPr>
          </a:p>
        </p:txBody>
      </p:sp>
      <p:sp>
        <p:nvSpPr>
          <p:cNvPr id="67" name="Rectangle 66"/>
          <p:cNvSpPr/>
          <p:nvPr/>
        </p:nvSpPr>
        <p:spPr>
          <a:xfrm>
            <a:off x="6443362" y="4791762"/>
            <a:ext cx="1928733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 smtClean="0">
                <a:solidFill>
                  <a:srgbClr val="FF0000"/>
                </a:solidFill>
              </a:rPr>
              <a:t>PE lessons more sport specific </a:t>
            </a:r>
          </a:p>
          <a:p>
            <a:r>
              <a:rPr lang="en-US" sz="1100" dirty="0" smtClean="0">
                <a:solidFill>
                  <a:srgbClr val="FF0000"/>
                </a:solidFill>
              </a:rPr>
              <a:t>movement focused </a:t>
            </a:r>
            <a:endParaRPr lang="en-US" sz="1100" dirty="0">
              <a:solidFill>
                <a:srgbClr val="FF0000"/>
              </a:solidFill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4573079" y="2637609"/>
            <a:ext cx="393569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 smtClean="0">
                <a:solidFill>
                  <a:srgbClr val="00B050"/>
                </a:solidFill>
              </a:rPr>
              <a:t>PE lessons focus on combing and using the FMs in more activities  </a:t>
            </a:r>
            <a:endParaRPr lang="en-US" sz="1100" dirty="0">
              <a:solidFill>
                <a:srgbClr val="00B050"/>
              </a:solidFill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925186" y="3395233"/>
            <a:ext cx="333537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/>
              <a:t>School Games </a:t>
            </a:r>
            <a:r>
              <a:rPr lang="en-US" sz="1100" b="1" dirty="0"/>
              <a:t>M</a:t>
            </a:r>
            <a:r>
              <a:rPr lang="en-US" sz="1100" b="1" dirty="0" smtClean="0"/>
              <a:t>ark review</a:t>
            </a:r>
            <a:endParaRPr lang="en-US" sz="1100" b="1" dirty="0"/>
          </a:p>
        </p:txBody>
      </p:sp>
      <p:sp>
        <p:nvSpPr>
          <p:cNvPr id="72" name="TextBox 71"/>
          <p:cNvSpPr txBox="1"/>
          <p:nvPr/>
        </p:nvSpPr>
        <p:spPr>
          <a:xfrm>
            <a:off x="1006481" y="5706731"/>
            <a:ext cx="333537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School Games </a:t>
            </a:r>
            <a:r>
              <a:rPr lang="en-US" sz="1200" b="1" dirty="0"/>
              <a:t>M</a:t>
            </a:r>
            <a:r>
              <a:rPr lang="en-US" sz="1200" b="1" dirty="0" smtClean="0"/>
              <a:t>ark review</a:t>
            </a:r>
            <a:endParaRPr lang="en-US" sz="1200" b="1" dirty="0"/>
          </a:p>
        </p:txBody>
      </p:sp>
      <p:pic>
        <p:nvPicPr>
          <p:cNvPr id="73" name="Picture 72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8" t="11180" r="10254" b="13204"/>
          <a:stretch/>
        </p:blipFill>
        <p:spPr>
          <a:xfrm>
            <a:off x="10355657" y="22452"/>
            <a:ext cx="1520191" cy="1337310"/>
          </a:xfrm>
          <a:prstGeom prst="rect">
            <a:avLst/>
          </a:prstGeom>
        </p:spPr>
      </p:pic>
      <p:pic>
        <p:nvPicPr>
          <p:cNvPr id="74" name="Picture 73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57" t="20164" r="34317" b="12189"/>
          <a:stretch/>
        </p:blipFill>
        <p:spPr>
          <a:xfrm>
            <a:off x="2404409" y="46348"/>
            <a:ext cx="1186934" cy="952266"/>
          </a:xfrm>
          <a:prstGeom prst="rect">
            <a:avLst/>
          </a:prstGeom>
        </p:spPr>
      </p:pic>
      <p:pic>
        <p:nvPicPr>
          <p:cNvPr id="75" name="Picture 74" descr="C:\Users\ramoroso\Downloads\SG-L1-3-gold-2018-19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78" y="18543"/>
            <a:ext cx="1095375" cy="1095375"/>
          </a:xfrm>
          <a:prstGeom prst="rect">
            <a:avLst/>
          </a:prstGeom>
          <a:noFill/>
          <a:ln>
            <a:noFill/>
          </a:ln>
        </p:spPr>
      </p:pic>
      <p:sp>
        <p:nvSpPr>
          <p:cNvPr id="77" name="TextBox 76"/>
          <p:cNvSpPr txBox="1"/>
          <p:nvPr/>
        </p:nvSpPr>
        <p:spPr>
          <a:xfrm>
            <a:off x="9332259" y="6023388"/>
            <a:ext cx="11485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/>
              <a:t>Move onto secondary:</a:t>
            </a:r>
            <a:endParaRPr lang="en-US" sz="1400" b="1" dirty="0"/>
          </a:p>
        </p:txBody>
      </p:sp>
      <p:cxnSp>
        <p:nvCxnSpPr>
          <p:cNvPr id="80" name="Straight Arrow Connector 79"/>
          <p:cNvCxnSpPr/>
          <p:nvPr/>
        </p:nvCxnSpPr>
        <p:spPr>
          <a:xfrm flipV="1">
            <a:off x="10292658" y="4370284"/>
            <a:ext cx="823095" cy="195258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Rectangle 80"/>
          <p:cNvSpPr/>
          <p:nvPr/>
        </p:nvSpPr>
        <p:spPr>
          <a:xfrm>
            <a:off x="11066820" y="4139575"/>
            <a:ext cx="1205185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>
                <a:latin typeface="Calibri" panose="020F0502020204030204" pitchFamily="34" charset="0"/>
                <a:ea typeface="Calibri" panose="020F0502020204030204" pitchFamily="34" charset="0"/>
              </a:rPr>
              <a:t>Engrossed by physical activity </a:t>
            </a:r>
            <a:endParaRPr lang="en-US" sz="1100" dirty="0"/>
          </a:p>
        </p:txBody>
      </p:sp>
      <p:cxnSp>
        <p:nvCxnSpPr>
          <p:cNvPr id="83" name="Straight Arrow Connector 82"/>
          <p:cNvCxnSpPr/>
          <p:nvPr/>
        </p:nvCxnSpPr>
        <p:spPr>
          <a:xfrm flipV="1">
            <a:off x="10298250" y="5422808"/>
            <a:ext cx="766286" cy="9000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Rectangle 87"/>
          <p:cNvSpPr/>
          <p:nvPr/>
        </p:nvSpPr>
        <p:spPr>
          <a:xfrm>
            <a:off x="11036888" y="4609536"/>
            <a:ext cx="126617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>
                <a:latin typeface="Calibri" panose="020F0502020204030204" pitchFamily="34" charset="0"/>
                <a:ea typeface="Calibri" panose="020F0502020204030204" pitchFamily="34" charset="0"/>
              </a:rPr>
              <a:t>Already </a:t>
            </a:r>
            <a:r>
              <a:rPr lang="en-US" sz="11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 a path towards lifelong participation whether that be through playing sport or by leading an active, healthy lifestyle</a:t>
            </a:r>
            <a:endParaRPr lang="en-US" sz="1100" dirty="0"/>
          </a:p>
        </p:txBody>
      </p:sp>
      <p:sp>
        <p:nvSpPr>
          <p:cNvPr id="91" name="Rectangle 90"/>
          <p:cNvSpPr/>
          <p:nvPr/>
        </p:nvSpPr>
        <p:spPr>
          <a:xfrm>
            <a:off x="11035391" y="6023388"/>
            <a:ext cx="125970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</a:t>
            </a:r>
            <a:r>
              <a:rPr lang="en-US" sz="11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ell </a:t>
            </a:r>
            <a:r>
              <a:rPr lang="en-US" sz="11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prepared for the </a:t>
            </a:r>
            <a:r>
              <a:rPr lang="en-US" sz="11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next stage</a:t>
            </a:r>
          </a:p>
          <a:p>
            <a:r>
              <a:rPr lang="en-US" sz="11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 their education.</a:t>
            </a:r>
            <a:endParaRPr lang="en-US" sz="1100" dirty="0"/>
          </a:p>
        </p:txBody>
      </p:sp>
      <p:cxnSp>
        <p:nvCxnSpPr>
          <p:cNvPr id="95" name="Straight Arrow Connector 94"/>
          <p:cNvCxnSpPr>
            <a:endCxn id="91" idx="1"/>
          </p:cNvCxnSpPr>
          <p:nvPr/>
        </p:nvCxnSpPr>
        <p:spPr>
          <a:xfrm>
            <a:off x="10298250" y="6322868"/>
            <a:ext cx="737141" cy="8524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8" name="Picture 67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57" t="20164" r="34317" b="12189"/>
          <a:stretch/>
        </p:blipFill>
        <p:spPr>
          <a:xfrm>
            <a:off x="7722216" y="46348"/>
            <a:ext cx="1186934" cy="952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9124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1478</TotalTime>
  <Words>247</Words>
  <Application>Microsoft Office PowerPoint</Application>
  <PresentationFormat>Widescreen</PresentationFormat>
  <Paragraphs>48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 Amoroso</dc:creator>
  <cp:lastModifiedBy>Roberto Amoroso</cp:lastModifiedBy>
  <cp:revision>33</cp:revision>
  <dcterms:created xsi:type="dcterms:W3CDTF">2020-04-23T18:51:26Z</dcterms:created>
  <dcterms:modified xsi:type="dcterms:W3CDTF">2023-06-16T20:00:02Z</dcterms:modified>
</cp:coreProperties>
</file>