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28"/>
  </p:notesMasterIdLst>
  <p:sldIdLst>
    <p:sldId id="297" r:id="rId6"/>
    <p:sldId id="260" r:id="rId7"/>
    <p:sldId id="261" r:id="rId8"/>
    <p:sldId id="284" r:id="rId9"/>
    <p:sldId id="293" r:id="rId10"/>
    <p:sldId id="287" r:id="rId11"/>
    <p:sldId id="262" r:id="rId12"/>
    <p:sldId id="300" r:id="rId13"/>
    <p:sldId id="298" r:id="rId14"/>
    <p:sldId id="304" r:id="rId15"/>
    <p:sldId id="295" r:id="rId16"/>
    <p:sldId id="305" r:id="rId17"/>
    <p:sldId id="301" r:id="rId18"/>
    <p:sldId id="303" r:id="rId19"/>
    <p:sldId id="308" r:id="rId20"/>
    <p:sldId id="307" r:id="rId21"/>
    <p:sldId id="310" r:id="rId22"/>
    <p:sldId id="296" r:id="rId23"/>
    <p:sldId id="291" r:id="rId24"/>
    <p:sldId id="309" r:id="rId25"/>
    <p:sldId id="282" r:id="rId26"/>
    <p:sldId id="302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28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38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25B36D-2657-49A2-B81A-333DBE736B7C}" v="8" dt="2021-08-06T18:30:20.4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73" autoAdjust="0"/>
  </p:normalViewPr>
  <p:slideViewPr>
    <p:cSldViewPr snapToGrid="0">
      <p:cViewPr varScale="1">
        <p:scale>
          <a:sx n="71" d="100"/>
          <a:sy n="71" d="100"/>
        </p:scale>
        <p:origin x="1786" y="5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Morgan" userId="19752d8f-270a-426b-91ad-1bf5c79275bc" providerId="ADAL" clId="{2625B36D-2657-49A2-B81A-333DBE736B7C}"/>
    <pc:docChg chg="undo custSel addSld modSld sldOrd">
      <pc:chgData name="Kathy Morgan" userId="19752d8f-270a-426b-91ad-1bf5c79275bc" providerId="ADAL" clId="{2625B36D-2657-49A2-B81A-333DBE736B7C}" dt="2021-08-06T18:31:09.510" v="176" actId="14100"/>
      <pc:docMkLst>
        <pc:docMk/>
      </pc:docMkLst>
      <pc:sldChg chg="addSp modSp mod">
        <pc:chgData name="Kathy Morgan" userId="19752d8f-270a-426b-91ad-1bf5c79275bc" providerId="ADAL" clId="{2625B36D-2657-49A2-B81A-333DBE736B7C}" dt="2021-08-06T17:33:28.510" v="31" actId="1036"/>
        <pc:sldMkLst>
          <pc:docMk/>
          <pc:sldMk cId="1717468709" sldId="260"/>
        </pc:sldMkLst>
        <pc:picChg chg="add mod">
          <ac:chgData name="Kathy Morgan" userId="19752d8f-270a-426b-91ad-1bf5c79275bc" providerId="ADAL" clId="{2625B36D-2657-49A2-B81A-333DBE736B7C}" dt="2021-08-06T17:33:28.510" v="31" actId="1036"/>
          <ac:picMkLst>
            <pc:docMk/>
            <pc:sldMk cId="1717468709" sldId="260"/>
            <ac:picMk id="7" creationId="{45F5AEB1-689F-4816-AF64-C4212C9445D2}"/>
          </ac:picMkLst>
        </pc:picChg>
      </pc:sldChg>
      <pc:sldChg chg="addSp modSp mod">
        <pc:chgData name="Kathy Morgan" userId="19752d8f-270a-426b-91ad-1bf5c79275bc" providerId="ADAL" clId="{2625B36D-2657-49A2-B81A-333DBE736B7C}" dt="2021-08-06T17:34:47.260" v="44" actId="1038"/>
        <pc:sldMkLst>
          <pc:docMk/>
          <pc:sldMk cId="3822573366" sldId="262"/>
        </pc:sldMkLst>
        <pc:picChg chg="mod">
          <ac:chgData name="Kathy Morgan" userId="19752d8f-270a-426b-91ad-1bf5c79275bc" providerId="ADAL" clId="{2625B36D-2657-49A2-B81A-333DBE736B7C}" dt="2021-08-06T17:33:59.279" v="33" actId="1076"/>
          <ac:picMkLst>
            <pc:docMk/>
            <pc:sldMk cId="3822573366" sldId="262"/>
            <ac:picMk id="6" creationId="{1E763A8A-FAA0-4CC7-8000-776CE5E71EBA}"/>
          </ac:picMkLst>
        </pc:picChg>
        <pc:picChg chg="add mod modCrop">
          <ac:chgData name="Kathy Morgan" userId="19752d8f-270a-426b-91ad-1bf5c79275bc" providerId="ADAL" clId="{2625B36D-2657-49A2-B81A-333DBE736B7C}" dt="2021-08-06T17:34:47.260" v="44" actId="1038"/>
          <ac:picMkLst>
            <pc:docMk/>
            <pc:sldMk cId="3822573366" sldId="262"/>
            <ac:picMk id="7" creationId="{511DF50F-FFC8-4DCD-83E6-A5593852CC22}"/>
          </ac:picMkLst>
        </pc:picChg>
      </pc:sldChg>
      <pc:sldChg chg="ord">
        <pc:chgData name="Kathy Morgan" userId="19752d8f-270a-426b-91ad-1bf5c79275bc" providerId="ADAL" clId="{2625B36D-2657-49A2-B81A-333DBE736B7C}" dt="2021-08-06T17:32:36.934" v="1"/>
        <pc:sldMkLst>
          <pc:docMk/>
          <pc:sldMk cId="2332097036" sldId="291"/>
        </pc:sldMkLst>
      </pc:sldChg>
      <pc:sldChg chg="addSp modSp mod">
        <pc:chgData name="Kathy Morgan" userId="19752d8f-270a-426b-91ad-1bf5c79275bc" providerId="ADAL" clId="{2625B36D-2657-49A2-B81A-333DBE736B7C}" dt="2021-08-06T17:37:01.161" v="80" actId="20577"/>
        <pc:sldMkLst>
          <pc:docMk/>
          <pc:sldMk cId="1012736168" sldId="303"/>
        </pc:sldMkLst>
        <pc:spChg chg="add mod">
          <ac:chgData name="Kathy Morgan" userId="19752d8f-270a-426b-91ad-1bf5c79275bc" providerId="ADAL" clId="{2625B36D-2657-49A2-B81A-333DBE736B7C}" dt="2021-08-06T17:37:01.161" v="80" actId="20577"/>
          <ac:spMkLst>
            <pc:docMk/>
            <pc:sldMk cId="1012736168" sldId="303"/>
            <ac:spMk id="5" creationId="{B5636677-4A92-46F1-8335-537A625B1922}"/>
          </ac:spMkLst>
        </pc:spChg>
        <pc:picChg chg="add mod">
          <ac:chgData name="Kathy Morgan" userId="19752d8f-270a-426b-91ad-1bf5c79275bc" providerId="ADAL" clId="{2625B36D-2657-49A2-B81A-333DBE736B7C}" dt="2021-08-06T17:36:19.452" v="78"/>
          <ac:picMkLst>
            <pc:docMk/>
            <pc:sldMk cId="1012736168" sldId="303"/>
            <ac:picMk id="6" creationId="{B428FB3D-71FC-41C3-999E-502D507B3DBA}"/>
          </ac:picMkLst>
        </pc:picChg>
      </pc:sldChg>
      <pc:sldChg chg="addSp modSp mod">
        <pc:chgData name="Kathy Morgan" userId="19752d8f-270a-426b-91ad-1bf5c79275bc" providerId="ADAL" clId="{2625B36D-2657-49A2-B81A-333DBE736B7C}" dt="2021-08-06T17:35:48.678" v="65" actId="20577"/>
        <pc:sldMkLst>
          <pc:docMk/>
          <pc:sldMk cId="3041620155" sldId="304"/>
        </pc:sldMkLst>
        <pc:spChg chg="add mod">
          <ac:chgData name="Kathy Morgan" userId="19752d8f-270a-426b-91ad-1bf5c79275bc" providerId="ADAL" clId="{2625B36D-2657-49A2-B81A-333DBE736B7C}" dt="2021-08-06T17:35:48.678" v="65" actId="20577"/>
          <ac:spMkLst>
            <pc:docMk/>
            <pc:sldMk cId="3041620155" sldId="304"/>
            <ac:spMk id="5" creationId="{0DAF2423-FC82-4F3D-9825-C179DA67B459}"/>
          </ac:spMkLst>
        </pc:spChg>
        <pc:picChg chg="mod">
          <ac:chgData name="Kathy Morgan" userId="19752d8f-270a-426b-91ad-1bf5c79275bc" providerId="ADAL" clId="{2625B36D-2657-49A2-B81A-333DBE736B7C}" dt="2021-08-06T17:35:11.563" v="57" actId="1036"/>
          <ac:picMkLst>
            <pc:docMk/>
            <pc:sldMk cId="3041620155" sldId="304"/>
            <ac:picMk id="4" creationId="{0D6055D1-14A2-42C1-B004-9C7A46C7466E}"/>
          </ac:picMkLst>
        </pc:picChg>
        <pc:picChg chg="add mod">
          <ac:chgData name="Kathy Morgan" userId="19752d8f-270a-426b-91ad-1bf5c79275bc" providerId="ADAL" clId="{2625B36D-2657-49A2-B81A-333DBE736B7C}" dt="2021-08-06T17:35:18.867" v="63" actId="1035"/>
          <ac:picMkLst>
            <pc:docMk/>
            <pc:sldMk cId="3041620155" sldId="304"/>
            <ac:picMk id="6" creationId="{1A5DE70D-154A-463B-8505-F2006F16DC14}"/>
          </ac:picMkLst>
        </pc:picChg>
      </pc:sldChg>
      <pc:sldChg chg="addSp modSp mod">
        <pc:chgData name="Kathy Morgan" userId="19752d8f-270a-426b-91ad-1bf5c79275bc" providerId="ADAL" clId="{2625B36D-2657-49A2-B81A-333DBE736B7C}" dt="2021-08-06T17:36:14.931" v="77" actId="20577"/>
        <pc:sldMkLst>
          <pc:docMk/>
          <pc:sldMk cId="1945238784" sldId="305"/>
        </pc:sldMkLst>
        <pc:spChg chg="add mod">
          <ac:chgData name="Kathy Morgan" userId="19752d8f-270a-426b-91ad-1bf5c79275bc" providerId="ADAL" clId="{2625B36D-2657-49A2-B81A-333DBE736B7C}" dt="2021-08-06T17:36:14.931" v="77" actId="20577"/>
          <ac:spMkLst>
            <pc:docMk/>
            <pc:sldMk cId="1945238784" sldId="305"/>
            <ac:spMk id="5" creationId="{0DAFB324-7665-4774-86A0-C8EB312D6B6F}"/>
          </ac:spMkLst>
        </pc:spChg>
        <pc:picChg chg="mod">
          <ac:chgData name="Kathy Morgan" userId="19752d8f-270a-426b-91ad-1bf5c79275bc" providerId="ADAL" clId="{2625B36D-2657-49A2-B81A-333DBE736B7C}" dt="2021-08-06T17:36:01.210" v="75" actId="1036"/>
          <ac:picMkLst>
            <pc:docMk/>
            <pc:sldMk cId="1945238784" sldId="305"/>
            <ac:picMk id="4" creationId="{6A80D280-D2FC-41C5-86DE-57B93D9E1BF0}"/>
          </ac:picMkLst>
        </pc:picChg>
        <pc:picChg chg="add mod">
          <ac:chgData name="Kathy Morgan" userId="19752d8f-270a-426b-91ad-1bf5c79275bc" providerId="ADAL" clId="{2625B36D-2657-49A2-B81A-333DBE736B7C}" dt="2021-08-06T17:35:56.748" v="66"/>
          <ac:picMkLst>
            <pc:docMk/>
            <pc:sldMk cId="1945238784" sldId="305"/>
            <ac:picMk id="6" creationId="{671FD28E-1F51-4DF1-A802-FD10B11710F5}"/>
          </ac:picMkLst>
        </pc:picChg>
      </pc:sldChg>
      <pc:sldChg chg="ord modNotesTx">
        <pc:chgData name="Kathy Morgan" userId="19752d8f-270a-426b-91ad-1bf5c79275bc" providerId="ADAL" clId="{2625B36D-2657-49A2-B81A-333DBE736B7C}" dt="2021-08-06T17:53:55.042" v="137" actId="207"/>
        <pc:sldMkLst>
          <pc:docMk/>
          <pc:sldMk cId="2671776133" sldId="309"/>
        </pc:sldMkLst>
      </pc:sldChg>
      <pc:sldChg chg="addSp modSp add mod">
        <pc:chgData name="Kathy Morgan" userId="19752d8f-270a-426b-91ad-1bf5c79275bc" providerId="ADAL" clId="{2625B36D-2657-49A2-B81A-333DBE736B7C}" dt="2021-08-06T18:31:09.510" v="176" actId="14100"/>
        <pc:sldMkLst>
          <pc:docMk/>
          <pc:sldMk cId="2130926778" sldId="310"/>
        </pc:sldMkLst>
        <pc:spChg chg="add mod">
          <ac:chgData name="Kathy Morgan" userId="19752d8f-270a-426b-91ad-1bf5c79275bc" providerId="ADAL" clId="{2625B36D-2657-49A2-B81A-333DBE736B7C}" dt="2021-08-06T18:30:49.933" v="167" actId="14100"/>
          <ac:spMkLst>
            <pc:docMk/>
            <pc:sldMk cId="2130926778" sldId="310"/>
            <ac:spMk id="10" creationId="{13BDB9EC-8D86-43AD-9F19-2A0603A81A66}"/>
          </ac:spMkLst>
        </pc:spChg>
        <pc:spChg chg="mod">
          <ac:chgData name="Kathy Morgan" userId="19752d8f-270a-426b-91ad-1bf5c79275bc" providerId="ADAL" clId="{2625B36D-2657-49A2-B81A-333DBE736B7C}" dt="2021-08-06T18:30:40.106" v="158" actId="1076"/>
          <ac:spMkLst>
            <pc:docMk/>
            <pc:sldMk cId="2130926778" sldId="310"/>
            <ac:spMk id="11" creationId="{62140F61-8F65-423D-8425-EEC625D9EEC4}"/>
          </ac:spMkLst>
        </pc:spChg>
        <pc:spChg chg="add mod">
          <ac:chgData name="Kathy Morgan" userId="19752d8f-270a-426b-91ad-1bf5c79275bc" providerId="ADAL" clId="{2625B36D-2657-49A2-B81A-333DBE736B7C}" dt="2021-08-06T18:30:46.565" v="164" actId="14100"/>
          <ac:spMkLst>
            <pc:docMk/>
            <pc:sldMk cId="2130926778" sldId="310"/>
            <ac:spMk id="12" creationId="{D80418C0-ECD2-45F7-B296-81678FF9B3F9}"/>
          </ac:spMkLst>
        </pc:spChg>
        <pc:spChg chg="mod">
          <ac:chgData name="Kathy Morgan" userId="19752d8f-270a-426b-91ad-1bf5c79275bc" providerId="ADAL" clId="{2625B36D-2657-49A2-B81A-333DBE736B7C}" dt="2021-08-06T18:30:42.614" v="161" actId="14100"/>
          <ac:spMkLst>
            <pc:docMk/>
            <pc:sldMk cId="2130926778" sldId="310"/>
            <ac:spMk id="13" creationId="{00E0DEEE-274F-41CA-A1D8-CFA7BD6265AF}"/>
          </ac:spMkLst>
        </pc:spChg>
        <pc:spChg chg="mod">
          <ac:chgData name="Kathy Morgan" userId="19752d8f-270a-426b-91ad-1bf5c79275bc" providerId="ADAL" clId="{2625B36D-2657-49A2-B81A-333DBE736B7C}" dt="2021-08-06T18:30:52.548" v="170" actId="14100"/>
          <ac:spMkLst>
            <pc:docMk/>
            <pc:sldMk cId="2130926778" sldId="310"/>
            <ac:spMk id="15" creationId="{8AAE8026-BC29-46A5-809D-F9D88A10073A}"/>
          </ac:spMkLst>
        </pc:spChg>
        <pc:spChg chg="mod">
          <ac:chgData name="Kathy Morgan" userId="19752d8f-270a-426b-91ad-1bf5c79275bc" providerId="ADAL" clId="{2625B36D-2657-49A2-B81A-333DBE736B7C}" dt="2021-08-06T18:31:09.510" v="176" actId="14100"/>
          <ac:spMkLst>
            <pc:docMk/>
            <pc:sldMk cId="2130926778" sldId="310"/>
            <ac:spMk id="17" creationId="{CD832C2F-1E35-48EA-A45B-008F54F4C4F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W_ka8Yu68U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pick a few mission models to highlight and tell stories about. Provide resources to the team to learn more about the real-world examples and problems the mission models represent and solve.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Plug in the controller and open the app periodically to check for software and firmware updates.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pick out lines on the mat that will help them navigate the robot to different mat areas.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follow the code on the screen to see how it matches the robot’s actions. This will help them debug their programs.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Try to start the robot in the same or a very similar place each time in the Launch area.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Robot Game Connection: Have the team adapt and test out their line-following program on the mat. 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102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four Project Sparks presented in Sessions 1-4 provided different ideas for the team for their final Innovation Project.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55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the digital building instructions Books 13-15 to the team.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need Bags 13-15 from the Challenge set.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This is the last session for building models. Finish building all the models and placing them on the mat before the next session.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583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6439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59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5285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27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7283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0564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3762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1" i="0" u="none" strike="noStrike" baseline="0" dirty="0">
                <a:latin typeface="Arial-BoldMT"/>
              </a:rPr>
              <a:t>Facilitator Tips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Make sure the team label their diagram with lots of details that explains how their solution works. </a:t>
            </a:r>
            <a:endParaRPr lang="en-US" sz="12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367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b="0" i="0" u="none" strike="noStrike" baseline="0" dirty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Place the completed models on the mat with Dual Lock™ according to the field setup in the </a:t>
            </a:r>
            <a:r>
              <a:rPr lang="en-US" sz="1800" b="0" i="1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Robot Game Rulebook</a:t>
            </a:r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  <a:endParaRPr lang="en-US" sz="1800" b="0" i="0" u="none" strike="noStrike" baseline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6505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3644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is one example: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Inside Australia Post’s High Tech Parcel Sorting Facility</a:t>
            </a:r>
            <a:r>
              <a:rPr lang="en-US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u="none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7News Australia – Length 1:30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u="none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https://youtu.be/XW_ka8Yu68U</a:t>
            </a:r>
            <a:endParaRPr lang="en-US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2.jpe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3734151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plane, truck, outdoor, airplane&#10;&#10;Description automatically generated">
            <a:extLst>
              <a:ext uri="{FF2B5EF4-FFF2-40B4-BE49-F238E27FC236}">
                <a16:creationId xmlns:a16="http://schemas.microsoft.com/office/drawing/2014/main" id="{4D4BD653-6907-4274-A921-14DF1600FDD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192" y="3058239"/>
            <a:ext cx="3720918" cy="330298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solidFill>
                <a:srgbClr val="211D1E"/>
              </a:solidFill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build a driving base and code it to move and use the color sensor to follow a line.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make connections from the mission models to the Connections Project Spark ideas.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CF0CF1-74E0-4D75-8D05-4851FFD6EB2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764" y="3909638"/>
            <a:ext cx="8426470" cy="7939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F5AEB1-689F-4816-AF64-C4212C9445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524" y="3262563"/>
            <a:ext cx="8321040" cy="64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9955E4E-9821-4355-820C-38979406A05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302" y="2444955"/>
            <a:ext cx="4949817" cy="206260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1F4F41-802C-411F-AB0C-16666EAABEBD}"/>
              </a:ext>
            </a:extLst>
          </p:cNvPr>
          <p:cNvSpPr txBox="1"/>
          <p:nvPr/>
        </p:nvSpPr>
        <p:spPr>
          <a:xfrm>
            <a:off x="3539214" y="961147"/>
            <a:ext cx="529590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 Neue" panose="02000503000000020004"/>
              </a:rPr>
              <a:t>Think about Discovery and your team.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 Neue" panose="02000503000000020004"/>
              </a:rPr>
              <a:t>Record examples of how your team has learned new skills and ideas.</a:t>
            </a:r>
          </a:p>
        </p:txBody>
      </p:sp>
      <p:pic>
        <p:nvPicPr>
          <p:cNvPr id="15" name="Picture 14" descr="A picture containing text, clipart, vector graphics, businesscard&#10;&#10;Description automatically generated">
            <a:extLst>
              <a:ext uri="{FF2B5EF4-FFF2-40B4-BE49-F238E27FC236}">
                <a16:creationId xmlns:a16="http://schemas.microsoft.com/office/drawing/2014/main" id="{B7773CEC-04B5-4DD7-B5B5-161EA2F28E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86" y="1212768"/>
            <a:ext cx="2596896" cy="259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541735"/>
            <a:ext cx="7709807" cy="762634"/>
          </a:xfrm>
        </p:spPr>
        <p:txBody>
          <a:bodyPr>
            <a:normAutofit/>
          </a:bodyPr>
          <a:lstStyle/>
          <a:p>
            <a:pPr algn="l"/>
            <a:r>
              <a:rPr lang="en-US" b="0" i="0" u="none" strike="noStrike" baseline="0" dirty="0">
                <a:latin typeface="Helvetica Neue" panose="02000503000000020004"/>
                <a:cs typeface="Arial" panose="020B0604020202020204" pitchFamily="34" charset="0"/>
              </a:rPr>
              <a:t>Open the SPIKE™ Prime or EV3 Classroom app. Find your lesson.</a:t>
            </a:r>
            <a:endParaRPr lang="en-US" dirty="0">
              <a:latin typeface="Helvetica Neue" panose="02000503000000020004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Robot Lesson 4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15790FC9-2581-40A9-831C-A5B74FAD4634}"/>
              </a:ext>
            </a:extLst>
          </p:cNvPr>
          <p:cNvSpPr txBox="1">
            <a:spLocks/>
          </p:cNvSpPr>
          <p:nvPr/>
        </p:nvSpPr>
        <p:spPr>
          <a:xfrm>
            <a:off x="628650" y="4172315"/>
            <a:ext cx="7920790" cy="7626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Determine what building and coding skills will help you in the Robot Game.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3A0D67-EC33-4BC4-ACFF-AB40F5B5A0C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2" y="2581392"/>
            <a:ext cx="3563679" cy="10972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B86DBE-045F-4084-8530-B2ED1637201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3553" y="2581392"/>
            <a:ext cx="3955121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406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320800"/>
            <a:ext cx="3595007" cy="430530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Reflection Questions</a:t>
            </a:r>
            <a:endParaRPr lang="en-US" b="0" i="0" u="none" strike="noStrike" baseline="0" dirty="0">
              <a:latin typeface="Helvetica Neue" panose="02000503000000020004"/>
            </a:endParaRP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What attachment could you create for your robot?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How would you code an attachment?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Robot Lesson 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37A7B8-1CA3-46B3-BA05-10B4B494C3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1191" y="2677883"/>
            <a:ext cx="3026853" cy="3429001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AAFBBD80-B968-4D41-865E-01D7896AF683}"/>
              </a:ext>
            </a:extLst>
          </p:cNvPr>
          <p:cNvSpPr/>
          <p:nvPr/>
        </p:nvSpPr>
        <p:spPr>
          <a:xfrm>
            <a:off x="5077033" y="884743"/>
            <a:ext cx="2651824" cy="2036159"/>
          </a:xfrm>
          <a:prstGeom prst="wedgeEllipseCallout">
            <a:avLst>
              <a:gd name="adj1" fmla="val 34766"/>
              <a:gd name="adj2" fmla="val 73795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How does a warehouse worker ensure cargo is sorted correctly in the sorting center?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86260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22B3E6E-CBE4-4586-A902-FB12D88917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8" y="1127761"/>
            <a:ext cx="6572251" cy="18533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Transporting cargo across different forms of transportation can have a great impact on the overall journey. How can we improve the connections between different forms of transportation?</a:t>
            </a:r>
            <a:endParaRPr lang="en-US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Connections Project Spark</a:t>
            </a:r>
            <a:endParaRPr lang="en-US" dirty="0">
              <a:solidFill>
                <a:srgbClr val="00A651"/>
              </a:solidFill>
            </a:endParaRPr>
          </a:p>
        </p:txBody>
      </p:sp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511BB91E-73D0-46B0-A8DB-ECFB579AC13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7243558" y="1082365"/>
            <a:ext cx="1371600" cy="1371600"/>
          </a:xfrm>
          <a:prstGeom prst="rect">
            <a:avLst/>
          </a:prstGeom>
        </p:spPr>
      </p:pic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2E4A539-E7FA-4E79-9766-0E928E9DEA68}"/>
              </a:ext>
            </a:extLst>
          </p:cNvPr>
          <p:cNvSpPr txBox="1">
            <a:spLocks/>
          </p:cNvSpPr>
          <p:nvPr/>
        </p:nvSpPr>
        <p:spPr>
          <a:xfrm>
            <a:off x="628649" y="3069124"/>
            <a:ext cx="8299451" cy="29966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i="0" u="none" strike="noStrike" baseline="0" dirty="0">
                <a:solidFill>
                  <a:srgbClr val="ED1A22"/>
                </a:solidFill>
                <a:latin typeface="Helvetica Neue" panose="02000503000000020004"/>
              </a:rPr>
              <a:t>Think about… </a:t>
            </a:r>
            <a:endParaRPr lang="en-US" sz="1800" b="0" i="0" u="none" strike="noStrike" baseline="0" dirty="0">
              <a:latin typeface="Helvetica Neue" panose="02000503000000020004"/>
            </a:endParaRP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Mechanisms for sorting goods.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Devices for unloading or loading cargo.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Tracking cargo on its journey.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Communication with the consumer. </a:t>
            </a:r>
          </a:p>
          <a:p>
            <a:pPr marL="0" indent="0">
              <a:buNone/>
            </a:pPr>
            <a:r>
              <a:rPr lang="en-US" sz="1800" b="0" i="1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models you built this session relate to missions in the Robot Game that represent improving connections between different forms of transportation. </a:t>
            </a:r>
            <a:endParaRPr lang="en-US" sz="1800" dirty="0">
              <a:latin typeface="Helvetica Neue" panose="02000503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1944321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D8D6A-447D-4110-8507-7700AA32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490491"/>
            <a:ext cx="6305550" cy="762634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Build the Connection models in Bags 13-15 using Building Instruction Books 13-15.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Connections Project Spark</a:t>
            </a:r>
          </a:p>
        </p:txBody>
      </p:sp>
      <p:pic>
        <p:nvPicPr>
          <p:cNvPr id="16" name="Picture 15" descr="Shape&#10;&#10;Description automatically generated">
            <a:extLst>
              <a:ext uri="{FF2B5EF4-FFF2-40B4-BE49-F238E27FC236}">
                <a16:creationId xmlns:a16="http://schemas.microsoft.com/office/drawing/2014/main" id="{F2A18C6B-938E-4587-A5DE-9EC5FCB465F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7223274" y="976976"/>
            <a:ext cx="1371600" cy="1371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763A8A-FAA0-4CC7-8000-776CE5E71EB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414" y="3884898"/>
            <a:ext cx="8175171" cy="212191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1DF50F-FFC8-4DCD-83E6-A5593852CC2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414" y="2583324"/>
            <a:ext cx="8175171" cy="142840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22573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D8D6A-447D-4110-8507-7700AA32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43349"/>
            <a:ext cx="5884884" cy="1587325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Identify the missions that relate to the models you built.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how the Project Spark and models are linked.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Connections Project Spark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7101091" y="1034343"/>
            <a:ext cx="1371600" cy="1371600"/>
          </a:xfrm>
          <a:prstGeom prst="rect">
            <a:avLst/>
          </a:prstGeom>
        </p:spPr>
      </p:pic>
      <p:pic>
        <p:nvPicPr>
          <p:cNvPr id="9" name="Picture 8" descr="A picture containing LEGO, toy, dark&#10;&#10;Description automatically generated">
            <a:extLst>
              <a:ext uri="{FF2B5EF4-FFF2-40B4-BE49-F238E27FC236}">
                <a16:creationId xmlns:a16="http://schemas.microsoft.com/office/drawing/2014/main" id="{FC14F81C-CFE0-46F4-B192-38CE2EA98D0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6884" y="3092976"/>
            <a:ext cx="4867872" cy="35718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F2496FB-9D42-4121-B60C-679EDD70BD5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2" y="2966250"/>
            <a:ext cx="2838434" cy="3214189"/>
          </a:xfrm>
          <a:prstGeom prst="rect">
            <a:avLst/>
          </a:prstGeom>
        </p:spPr>
      </p:pic>
      <p:pic>
        <p:nvPicPr>
          <p:cNvPr id="12" name="Picture 11" descr="A picture containing cake&#10;&#10;Description automatically generated">
            <a:extLst>
              <a:ext uri="{FF2B5EF4-FFF2-40B4-BE49-F238E27FC236}">
                <a16:creationId xmlns:a16="http://schemas.microsoft.com/office/drawing/2014/main" id="{CEBBE3C4-48C9-4524-8313-C89E9CC09E9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408" y="2255103"/>
            <a:ext cx="4867872" cy="296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150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6262007" cy="89486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C24"/>
                </a:solidFill>
              </a:rPr>
              <a:t>Transportation Journey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7223274" y="548383"/>
            <a:ext cx="1371600" cy="1371600"/>
          </a:xfrm>
          <a:prstGeom prst="rect">
            <a:avLst/>
          </a:prstGeom>
        </p:spPr>
      </p:pic>
      <p:pic>
        <p:nvPicPr>
          <p:cNvPr id="5" name="Picture 4" descr="A picture containing LEGO, toy, dark&#10;&#10;Description automatically generated">
            <a:extLst>
              <a:ext uri="{FF2B5EF4-FFF2-40B4-BE49-F238E27FC236}">
                <a16:creationId xmlns:a16="http://schemas.microsoft.com/office/drawing/2014/main" id="{BF70415D-EF5F-4433-B48A-D45914C0431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2943" y="2274499"/>
            <a:ext cx="5715428" cy="41938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A67794-3474-4F0C-80BC-08ECCF4F1B6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362" y="1962642"/>
            <a:ext cx="8175171" cy="104181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" name="Picture 5" descr="A plane flying in the sky&#10;&#10;Description automatically generated with low confidence">
            <a:extLst>
              <a:ext uri="{FF2B5EF4-FFF2-40B4-BE49-F238E27FC236}">
                <a16:creationId xmlns:a16="http://schemas.microsoft.com/office/drawing/2014/main" id="{C3642D99-10D0-49D6-A462-6D351C9C839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362" y="3175487"/>
            <a:ext cx="2971340" cy="1699707"/>
          </a:xfrm>
          <a:prstGeom prst="rect">
            <a:avLst/>
          </a:prstGeom>
        </p:spPr>
      </p:pic>
      <p:pic>
        <p:nvPicPr>
          <p:cNvPr id="10" name="Picture 9" descr="A yellow truck on the road&#10;&#10;Description automatically generated with medium confidence">
            <a:extLst>
              <a:ext uri="{FF2B5EF4-FFF2-40B4-BE49-F238E27FC236}">
                <a16:creationId xmlns:a16="http://schemas.microsoft.com/office/drawing/2014/main" id="{AD5F01BA-32E7-4CDB-B838-319D14862BD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228" y="4461374"/>
            <a:ext cx="2388196" cy="166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59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6055D1-14A2-42C1-B004-9C7A46C7466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41" y="402770"/>
            <a:ext cx="8689517" cy="5677875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DAF2423-FC82-4F3D-9825-C179DA67B459}"/>
              </a:ext>
            </a:extLst>
          </p:cNvPr>
          <p:cNvSpPr/>
          <p:nvPr/>
        </p:nvSpPr>
        <p:spPr>
          <a:xfrm>
            <a:off x="7262352" y="176093"/>
            <a:ext cx="1605692" cy="1087294"/>
          </a:xfrm>
          <a:prstGeom prst="roundRect">
            <a:avLst/>
          </a:prstGeom>
          <a:solidFill>
            <a:schemeClr val="bg1"/>
          </a:solidFill>
          <a:ln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Robot 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Game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Rulebook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page 14</a:t>
            </a:r>
          </a:p>
          <a:p>
            <a:pPr algn="r"/>
            <a:endParaRPr lang="en-US" sz="1000" b="1" dirty="0">
              <a:solidFill>
                <a:schemeClr val="tx1"/>
              </a:solidFill>
              <a:latin typeface="Helvetica Neue" panose="02000503000000020004"/>
            </a:endParaRPr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A5DE70D-154A-463B-8505-F2006F16DC1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5816" y="274129"/>
            <a:ext cx="682842" cy="9102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41620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Cargo Plane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A9F7C9-271E-4F15-8D39-8C12348802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414" y="1921571"/>
            <a:ext cx="8175171" cy="57694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A5DE900-269A-49E0-B42D-7390D904E37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46" y="2438159"/>
            <a:ext cx="3393431" cy="3842657"/>
          </a:xfrm>
          <a:prstGeom prst="rect">
            <a:avLst/>
          </a:prstGeom>
        </p:spPr>
      </p:pic>
      <p:pic>
        <p:nvPicPr>
          <p:cNvPr id="8" name="Picture 7" descr="A picture containing truck, outdoor, construction, cart&#10;&#10;Description automatically generated">
            <a:extLst>
              <a:ext uri="{FF2B5EF4-FFF2-40B4-BE49-F238E27FC236}">
                <a16:creationId xmlns:a16="http://schemas.microsoft.com/office/drawing/2014/main" id="{28BCA829-9D20-40E6-9005-8EB5D3B180D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7026" y="2852432"/>
            <a:ext cx="4502559" cy="301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54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80D280-D2FC-41C5-86DE-57B93D9E1BF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464" y="354127"/>
            <a:ext cx="8797071" cy="568827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DAFB324-7665-4774-86A0-C8EB312D6B6F}"/>
              </a:ext>
            </a:extLst>
          </p:cNvPr>
          <p:cNvSpPr/>
          <p:nvPr/>
        </p:nvSpPr>
        <p:spPr>
          <a:xfrm>
            <a:off x="7262352" y="176093"/>
            <a:ext cx="1605692" cy="1087294"/>
          </a:xfrm>
          <a:prstGeom prst="roundRect">
            <a:avLst/>
          </a:prstGeom>
          <a:solidFill>
            <a:schemeClr val="bg1"/>
          </a:solidFill>
          <a:ln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Robot 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Game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Rulebook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page 13</a:t>
            </a:r>
          </a:p>
          <a:p>
            <a:pPr algn="r"/>
            <a:endParaRPr lang="en-US" sz="1000" b="1" dirty="0">
              <a:solidFill>
                <a:schemeClr val="tx1"/>
              </a:solidFill>
              <a:latin typeface="Helvetica Neue" panose="02000503000000020004"/>
            </a:endParaRPr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671FD28E-1F51-4DF1-A802-FD10B11710F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5816" y="274129"/>
            <a:ext cx="682842" cy="9102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45238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5" name="Picture 4" descr="A picture containing text, cargo container, outdoor, outdoor object&#10;&#10;Description automatically generated">
            <a:extLst>
              <a:ext uri="{FF2B5EF4-FFF2-40B4-BE49-F238E27FC236}">
                <a16:creationId xmlns:a16="http://schemas.microsoft.com/office/drawing/2014/main" id="{C688F7AF-14D5-4949-B17E-667C538847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3821" y="3521971"/>
            <a:ext cx="3844223" cy="2531288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6837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C24"/>
                </a:solidFill>
              </a:rPr>
              <a:t>Storage Racks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3DB16E-9053-4AE8-8DA2-D22E666139B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414" y="1871808"/>
            <a:ext cx="8175171" cy="69124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9" name="Picture 8" descr="A picture containing cake&#10;&#10;Description automatically generated">
            <a:extLst>
              <a:ext uri="{FF2B5EF4-FFF2-40B4-BE49-F238E27FC236}">
                <a16:creationId xmlns:a16="http://schemas.microsoft.com/office/drawing/2014/main" id="{47159A96-E05E-4A2A-A4DB-B5C57C40392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27" y="1871808"/>
            <a:ext cx="6328801" cy="385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087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43B8B3-4A86-4B76-8597-A092851B47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80" y="430127"/>
            <a:ext cx="8854840" cy="540153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5636677-4A92-46F1-8335-537A625B1922}"/>
              </a:ext>
            </a:extLst>
          </p:cNvPr>
          <p:cNvSpPr/>
          <p:nvPr/>
        </p:nvSpPr>
        <p:spPr>
          <a:xfrm>
            <a:off x="7262352" y="176093"/>
            <a:ext cx="1605692" cy="1087294"/>
          </a:xfrm>
          <a:prstGeom prst="roundRect">
            <a:avLst/>
          </a:prstGeom>
          <a:solidFill>
            <a:schemeClr val="bg1"/>
          </a:solidFill>
          <a:ln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Robot 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Game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Rulebook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page 17</a:t>
            </a:r>
          </a:p>
          <a:p>
            <a:pPr algn="r"/>
            <a:endParaRPr lang="en-US" sz="1000" b="1" dirty="0">
              <a:solidFill>
                <a:schemeClr val="tx1"/>
              </a:solidFill>
              <a:latin typeface="Helvetica Neue" panose="02000503000000020004"/>
            </a:endParaRPr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B428FB3D-71FC-41C3-999E-502D507B3DB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5816" y="274129"/>
            <a:ext cx="682842" cy="9102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127361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D8D6A-447D-4110-8507-7700AA32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353609"/>
            <a:ext cx="3061607" cy="3829049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Draw your solution for a piece of equipment or technology that could improve how different vehicles make connections.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In your drawing, include how your solution works and label its parts.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Connections Project Spark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7101092" y="908529"/>
            <a:ext cx="1371600" cy="1371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3C8EF9-424E-46F9-89BB-6A60E0EABD2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896" y="2471057"/>
            <a:ext cx="5149148" cy="301069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3115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Get together at the mat.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Put each model where it belongs.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Show how the models operate and their connection to the Project Spark.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Show the robot skills you have learned.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reflection questions.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Clean up your space.</a:t>
            </a:r>
            <a:endParaRPr lang="en-US" sz="1800" dirty="0"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135E6137-512A-4CB1-9150-EDFAE81717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994" y="257729"/>
            <a:ext cx="8254523" cy="492387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2140F61-8F65-423D-8425-EEC625D9EEC4}"/>
              </a:ext>
            </a:extLst>
          </p:cNvPr>
          <p:cNvSpPr/>
          <p:nvPr/>
        </p:nvSpPr>
        <p:spPr>
          <a:xfrm>
            <a:off x="6703526" y="257729"/>
            <a:ext cx="914400" cy="914400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0E0DEEE-274F-41CA-A1D8-CFA7BD6265AF}"/>
              </a:ext>
            </a:extLst>
          </p:cNvPr>
          <p:cNvSpPr/>
          <p:nvPr/>
        </p:nvSpPr>
        <p:spPr>
          <a:xfrm>
            <a:off x="4210756" y="156633"/>
            <a:ext cx="914400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AAE8026-BC29-46A5-809D-F9D88A10073A}"/>
              </a:ext>
            </a:extLst>
          </p:cNvPr>
          <p:cNvSpPr/>
          <p:nvPr/>
        </p:nvSpPr>
        <p:spPr>
          <a:xfrm>
            <a:off x="3708400" y="1810456"/>
            <a:ext cx="914400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D832C2F-1E35-48EA-A45B-008F54F4C4F8}"/>
              </a:ext>
            </a:extLst>
          </p:cNvPr>
          <p:cNvSpPr/>
          <p:nvPr/>
        </p:nvSpPr>
        <p:spPr>
          <a:xfrm>
            <a:off x="6666838" y="3671286"/>
            <a:ext cx="914400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DDE9741-7C14-4763-B133-7032A091F63B}"/>
              </a:ext>
            </a:extLst>
          </p:cNvPr>
          <p:cNvSpPr/>
          <p:nvPr/>
        </p:nvSpPr>
        <p:spPr>
          <a:xfrm>
            <a:off x="1239143" y="5434560"/>
            <a:ext cx="572723" cy="542373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A099BEB0-B9EA-44FA-85D4-76D0A86E653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11866" y="5529672"/>
            <a:ext cx="5520267" cy="352151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latin typeface="ArialMT"/>
              </a:rPr>
              <a:t>Models built this session are for the circled missions.</a:t>
            </a:r>
            <a:endParaRPr lang="en-US" sz="1800" b="0" i="0" u="none" strike="noStrike" baseline="0" dirty="0">
              <a:latin typeface="ArialMT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3BDB9EC-8D86-43AD-9F19-2A0603A81A66}"/>
              </a:ext>
            </a:extLst>
          </p:cNvPr>
          <p:cNvSpPr/>
          <p:nvPr/>
        </p:nvSpPr>
        <p:spPr>
          <a:xfrm>
            <a:off x="2782712" y="2043826"/>
            <a:ext cx="914400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80418C0-ECD2-45F7-B296-81678FF9B3F9}"/>
              </a:ext>
            </a:extLst>
          </p:cNvPr>
          <p:cNvSpPr/>
          <p:nvPr/>
        </p:nvSpPr>
        <p:spPr>
          <a:xfrm>
            <a:off x="1692588" y="1316567"/>
            <a:ext cx="914400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26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97925" y="1309758"/>
            <a:ext cx="3791592" cy="4776548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Can you think of any ways to make better connections between different forms of transportation?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What different connection points are used for transportation in your community?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6967EE-13F1-4AA7-85C3-72183773E6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991111"/>
            <a:ext cx="2651824" cy="3158695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98E7BAD-3D9D-49C1-A806-C34ACFB76375}"/>
              </a:ext>
            </a:extLst>
          </p:cNvPr>
          <p:cNvSpPr/>
          <p:nvPr/>
        </p:nvSpPr>
        <p:spPr>
          <a:xfrm>
            <a:off x="2149813" y="1712069"/>
            <a:ext cx="2500008" cy="2297122"/>
          </a:xfrm>
          <a:prstGeom prst="wedgeEllipseCallout">
            <a:avLst>
              <a:gd name="adj1" fmla="val -34076"/>
              <a:gd name="adj2" fmla="val 73067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How does a freight driver know what routes to use when transporting cargo?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9375280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Career Connections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CCAA1B5-3DE7-413F-81BA-F53672BD17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2940" y="2778725"/>
            <a:ext cx="2651760" cy="1680211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Role:</a:t>
            </a:r>
          </a:p>
          <a:p>
            <a:pPr marL="0" indent="0" algn="l">
              <a:buNone/>
            </a:pPr>
            <a:r>
              <a:rPr lang="en-US" b="0" i="0" u="none" strike="noStrike" baseline="0" dirty="0">
                <a:latin typeface="ArialMT"/>
              </a:rPr>
              <a:t>Moves cargo from one location to another.</a:t>
            </a:r>
            <a:endParaRPr lang="en-US" dirty="0">
              <a:latin typeface="Helvetica Neue" panose="02000503000000020004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E6B92E4-A221-49E7-B742-E490F04EEB0B}"/>
              </a:ext>
            </a:extLst>
          </p:cNvPr>
          <p:cNvSpPr/>
          <p:nvPr/>
        </p:nvSpPr>
        <p:spPr>
          <a:xfrm>
            <a:off x="628650" y="1493203"/>
            <a:ext cx="2788920" cy="1128077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bg1"/>
                </a:solidFill>
                <a:latin typeface="Helvetica Neue" panose="02000503000000020004"/>
              </a:rPr>
              <a:t>Freight Driver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1F7559B-C5D0-4579-AB5F-B0362E52F7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11388" y="1493203"/>
            <a:ext cx="5006291" cy="374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0970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8C3B65E-86F5-4F12-882B-E72674BBA31A}">
  <ds:schemaRefs>
    <ds:schemaRef ds:uri="http://schemas.microsoft.com/office/2006/metadata/properties"/>
    <ds:schemaRef ds:uri="http://purl.org/dc/elements/1.1/"/>
    <ds:schemaRef ds:uri="f0e45243-17b0-4cce-9b2d-f191534f8a0e"/>
    <ds:schemaRef ds:uri="eef8d247-b517-4b03-8403-4e70816b143f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5396</TotalTime>
  <Words>866</Words>
  <Application>Microsoft Office PowerPoint</Application>
  <PresentationFormat>On-screen Show (4:3)</PresentationFormat>
  <Paragraphs>130</Paragraphs>
  <Slides>22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Arial</vt:lpstr>
      <vt:lpstr>Arial-BoldMT</vt:lpstr>
      <vt:lpstr>ArialMT</vt:lpstr>
      <vt:lpstr>Calibri</vt:lpstr>
      <vt:lpstr>Chantal Light</vt:lpstr>
      <vt:lpstr>Helvetica Neue</vt:lpstr>
      <vt:lpstr>Roboto Medium</vt:lpstr>
      <vt:lpstr>Times New Roman</vt:lpstr>
      <vt:lpstr>Office Theme</vt:lpstr>
      <vt:lpstr>1_Office Theme</vt:lpstr>
      <vt:lpstr>PowerPoint Presentation</vt:lpstr>
      <vt:lpstr>Session Overview</vt:lpstr>
      <vt:lpstr>Introduction</vt:lpstr>
      <vt:lpstr>Robot Lesson 4</vt:lpstr>
      <vt:lpstr>Robot Lesson 4</vt:lpstr>
      <vt:lpstr>Connections Project Spark</vt:lpstr>
      <vt:lpstr>Connections Project Spark</vt:lpstr>
      <vt:lpstr>Connections Project Spark</vt:lpstr>
      <vt:lpstr>Transportation Journey</vt:lpstr>
      <vt:lpstr>PowerPoint Presentation</vt:lpstr>
      <vt:lpstr>Cargo Plane</vt:lpstr>
      <vt:lpstr>PowerPoint Presentation</vt:lpstr>
      <vt:lpstr>Storage Racks</vt:lpstr>
      <vt:lpstr>PowerPoint Presentation</vt:lpstr>
      <vt:lpstr>Connections Project Spark</vt:lpstr>
      <vt:lpstr>Share</vt:lpstr>
      <vt:lpstr>PowerPoint Presentation</vt:lpstr>
      <vt:lpstr>Reflection Questions</vt:lpstr>
      <vt:lpstr>Career Connections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8</cp:revision>
  <dcterms:created xsi:type="dcterms:W3CDTF">2020-04-21T20:33:01Z</dcterms:created>
  <dcterms:modified xsi:type="dcterms:W3CDTF">2021-11-07T22:27:08Z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